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Default Extension="wdp" ContentType="image/vnd.ms-photo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7.xml" ContentType="application/vnd.openxmlformats-officedocument.presentationml.tags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40" r:id="rId2"/>
    <p:sldId id="420" r:id="rId3"/>
    <p:sldId id="428" r:id="rId4"/>
    <p:sldId id="431" r:id="rId5"/>
    <p:sldId id="436" r:id="rId6"/>
    <p:sldId id="440" r:id="rId7"/>
    <p:sldId id="441" r:id="rId8"/>
    <p:sldId id="442" r:id="rId9"/>
    <p:sldId id="443" r:id="rId10"/>
    <p:sldId id="458" r:id="rId11"/>
    <p:sldId id="459" r:id="rId12"/>
    <p:sldId id="444" r:id="rId13"/>
    <p:sldId id="451" r:id="rId14"/>
    <p:sldId id="455" r:id="rId15"/>
    <p:sldId id="446" r:id="rId16"/>
    <p:sldId id="448" r:id="rId17"/>
    <p:sldId id="460" r:id="rId18"/>
    <p:sldId id="447" r:id="rId19"/>
    <p:sldId id="452" r:id="rId20"/>
    <p:sldId id="316" r:id="rId21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  <p:ext uri="{1BD7E111-0CB8-44D6-8891-C1BB2F81B7CC}">
      <p1710:readonlyRecommended xmlns:p1710="http://schemas.microsoft.com/office/powerpoint/2017/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-96" y="-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2022/3/20 Sunday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E0E6F-DC4D-4BEE-9EBA-F1492386E423}" type="datetimeFigureOut">
              <a:rPr lang="zh-CN" altLang="en-US" smtClean="0"/>
              <a:pPr/>
              <a:t>2022/3/20 Sunday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40D762-FBEC-48C6-946A-DBDAFEA27E0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0E66-C77A-4703-B37D-7A15E216B883}" type="datetimeFigureOut">
              <a:rPr lang="zh-CN" altLang="en-US" smtClean="0"/>
              <a:pPr/>
              <a:t>2022/3/20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F9D5-3CF5-4D31-969B-0408B779D2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0E66-C77A-4703-B37D-7A15E216B883}" type="datetimeFigureOut">
              <a:rPr lang="zh-CN" altLang="en-US" smtClean="0"/>
              <a:pPr/>
              <a:t>2022/3/20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F9D5-3CF5-4D31-969B-0408B779D2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0E66-C77A-4703-B37D-7A15E216B883}" type="datetimeFigureOut">
              <a:rPr lang="zh-CN" altLang="en-US" smtClean="0"/>
              <a:pPr/>
              <a:t>2022/3/20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F9D5-3CF5-4D31-969B-0408B779D2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12D1D76-41BC-464B-B4D6-E4F87A09F870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2022/3/20 Sunday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pPr lvl="0" eaLnBrk="1" hangingPunct="1"/>
              <a:t>‹#›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0E66-C77A-4703-B37D-7A15E216B883}" type="datetimeFigureOut">
              <a:rPr lang="zh-CN" altLang="en-US" smtClean="0"/>
              <a:pPr/>
              <a:t>2022/3/20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F9D5-3CF5-4D31-969B-0408B779D2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0E66-C77A-4703-B37D-7A15E216B883}" type="datetimeFigureOut">
              <a:rPr lang="zh-CN" altLang="en-US" smtClean="0"/>
              <a:pPr/>
              <a:t>2022/3/20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F9D5-3CF5-4D31-969B-0408B779D2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0E66-C77A-4703-B37D-7A15E216B883}" type="datetimeFigureOut">
              <a:rPr lang="zh-CN" altLang="en-US" smtClean="0"/>
              <a:pPr/>
              <a:t>2022/3/20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F9D5-3CF5-4D31-969B-0408B779D2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0E66-C77A-4703-B37D-7A15E216B883}" type="datetimeFigureOut">
              <a:rPr lang="zh-CN" altLang="en-US" smtClean="0"/>
              <a:pPr/>
              <a:t>2022/3/20 Sunday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F9D5-3CF5-4D31-969B-0408B779D2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0E66-C77A-4703-B37D-7A15E216B883}" type="datetimeFigureOut">
              <a:rPr lang="zh-CN" altLang="en-US" smtClean="0"/>
              <a:pPr/>
              <a:t>2022/3/20 Sunday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F9D5-3CF5-4D31-969B-0408B779D2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0E66-C77A-4703-B37D-7A15E216B883}" type="datetimeFigureOut">
              <a:rPr lang="zh-CN" altLang="en-US" smtClean="0"/>
              <a:pPr/>
              <a:t>2022/3/20 Sunday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F9D5-3CF5-4D31-969B-0408B779D2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0E66-C77A-4703-B37D-7A15E216B883}" type="datetimeFigureOut">
              <a:rPr lang="zh-CN" altLang="en-US" smtClean="0"/>
              <a:pPr/>
              <a:t>2022/3/20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F9D5-3CF5-4D31-969B-0408B779D2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0E66-C77A-4703-B37D-7A15E216B883}" type="datetimeFigureOut">
              <a:rPr lang="zh-CN" altLang="en-US" smtClean="0"/>
              <a:pPr/>
              <a:t>2022/3/20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F9D5-3CF5-4D31-969B-0408B779D2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file:///D:\qq&#25991;&#20214;\712321467\Image\C2C\Image2\%7b75232B38-A165-1FB7-499C-2E1C792CACB5%7d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60E66-C77A-4703-B37D-7A15E216B883}" type="datetimeFigureOut">
              <a:rPr lang="zh-CN" altLang="en-US" smtClean="0"/>
              <a:pPr/>
              <a:t>2022/3/20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FF9D5-3CF5-4D31-969B-0408B779D22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1073743875" descr="D:\qq文件\712321467\Image\C2C\Image2\{75232B38-A165-1FB7-499C-2E1C792CACB5}.png"/>
          <p:cNvPicPr>
            <a:picLocks noChangeAspect="1"/>
          </p:cNvPicPr>
          <p:nvPr/>
        </p:nvPicPr>
        <p:blipFill>
          <a:blip r:embed="rId15" r:link="rId16" cstate="print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6.png"/><Relationship Id="rId5" Type="http://schemas.openxmlformats.org/officeDocument/2006/relationships/oleObject" Target="../embeddings/oleObject11.bin"/><Relationship Id="rId4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png"/><Relationship Id="rId5" Type="http://schemas.openxmlformats.org/officeDocument/2006/relationships/oleObject" Target="../embeddings/oleObject13.bin"/><Relationship Id="rId4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15.bin"/><Relationship Id="rId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8.bin"/><Relationship Id="rId5" Type="http://schemas.openxmlformats.org/officeDocument/2006/relationships/oleObject" Target="../embeddings/oleObject17.bin"/><Relationship Id="rId4" Type="http://schemas.openxmlformats.org/officeDocument/2006/relationships/oleObject" Target="../embeddings/oleObject16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oleObject" Target="../embeddings/oleObject20.bin"/><Relationship Id="rId4" Type="http://schemas.openxmlformats.org/officeDocument/2006/relationships/oleObject" Target="../embeddings/oleObject19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NULL" TargetMode="Externa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.png"/><Relationship Id="rId4" Type="http://schemas.openxmlformats.org/officeDocument/2006/relationships/tags" Target="../tags/tag5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image51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5" Type="http://schemas.openxmlformats.org/officeDocument/2006/relationships/image" Target="../media/image13.png"/><Relationship Id="rId4" Type="http://schemas.openxmlformats.org/officeDocument/2006/relationships/hyperlink" Target="&#30005;&#30913;&#24863;&#24212;1.sw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xmlns="" val="0"/>
              </a:ext>
            </a:extLst>
          </a:blip>
          <a:stretch>
            <a:fillRect/>
          </a:stretch>
        </p:blipFill>
        <p:spPr>
          <a:xfrm>
            <a:off x="1" y="1195070"/>
            <a:ext cx="12191999" cy="484751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8440" y="194945"/>
            <a:ext cx="163004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鲁科</a:t>
            </a:r>
            <a:r>
              <a:rPr lang="en-US" altLang="zh-CN" sz="280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201</a:t>
            </a:r>
            <a:r>
              <a:rPr lang="en-US" sz="280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9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586089" y="4213048"/>
            <a:ext cx="6393399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zh-CN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00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等线"/>
                <a:ea typeface="等线" panose="02010600030101010101" charset="-122"/>
                <a:cs typeface="等线" panose="02010600030101010101" charset="-122"/>
              </a:rPr>
              <a:t>第</a:t>
            </a:r>
            <a:r>
              <a:rPr lang="en-US" altLang="zh-CN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00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等线"/>
                <a:ea typeface="等线" panose="02010600030101010101" charset="-122"/>
                <a:cs typeface="等线" panose="02010600030101010101" charset="-122"/>
              </a:rPr>
              <a:t>2</a:t>
            </a:r>
            <a:r>
              <a:rPr lang="zh-CN" altLang="zh-CN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00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等线"/>
                <a:ea typeface="等线" panose="02010600030101010101" charset="-122"/>
                <a:cs typeface="等线" panose="02010600030101010101" charset="-122"/>
              </a:rPr>
              <a:t>节</a:t>
            </a:r>
            <a:r>
              <a:rPr lang="en-US" altLang="zh-CN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00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等线"/>
                <a:ea typeface="等线" panose="02010600030101010101" charset="-122"/>
                <a:cs typeface="等线" panose="02010600030101010101" charset="-122"/>
              </a:rPr>
              <a:t> </a:t>
            </a:r>
            <a:r>
              <a:rPr lang="en-US" altLang="zh-CN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00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等线"/>
                <a:ea typeface="等线" panose="02010600030101010101" charset="-122"/>
                <a:cs typeface="等线" panose="02010600030101010101" charset="-122"/>
              </a:rPr>
              <a:t> </a:t>
            </a:r>
            <a:r>
              <a:rPr lang="zh-CN" altLang="zh-CN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00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等线"/>
                <a:ea typeface="等线" panose="02010600030101010101" charset="-122"/>
                <a:cs typeface="等线" panose="02010600030101010101" charset="-122"/>
              </a:rPr>
              <a:t>法拉第电磁感应定律</a:t>
            </a:r>
            <a:endParaRPr lang="zh-CN" altLang="zh-CN" sz="40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0000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等线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5790" y="611505"/>
            <a:ext cx="4503420" cy="5835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noProof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高中物理选择性必修二</a:t>
            </a:r>
          </a:p>
        </p:txBody>
      </p:sp>
      <p:sp>
        <p:nvSpPr>
          <p:cNvPr id="8" name="文本框 4"/>
          <p:cNvSpPr txBox="1"/>
          <p:nvPr/>
        </p:nvSpPr>
        <p:spPr>
          <a:xfrm>
            <a:off x="1952995" y="1843051"/>
            <a:ext cx="205168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480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540C22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华文行楷" panose="02010800040101010101" pitchFamily="2" charset="-122"/>
              </a:rPr>
              <a:t>第</a:t>
            </a:r>
            <a:r>
              <a:rPr lang="en-US" altLang="zh-CN" sz="480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540C22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华文行楷" panose="02010800040101010101" pitchFamily="2" charset="-122"/>
              </a:rPr>
              <a:t>2</a:t>
            </a:r>
            <a:r>
              <a:rPr lang="zh-CN" altLang="zh-CN" sz="480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540C22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华文行楷" panose="02010800040101010101" pitchFamily="2" charset="-122"/>
              </a:rPr>
              <a:t>章</a:t>
            </a:r>
          </a:p>
        </p:txBody>
      </p:sp>
      <p:sp>
        <p:nvSpPr>
          <p:cNvPr id="9" name="矩形 8"/>
          <p:cNvSpPr/>
          <p:nvPr/>
        </p:nvSpPr>
        <p:spPr>
          <a:xfrm>
            <a:off x="1953504" y="2672671"/>
            <a:ext cx="9440158" cy="132207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8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电磁感应及其应用</a:t>
            </a:r>
            <a:endParaRPr lang="zh-CN" altLang="en-US" sz="8000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80645"/>
            <a:ext cx="2064385" cy="5219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3230" y="602615"/>
            <a:ext cx="115519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在一个磁感应强度大小随时间变化的磁场中，垂直于磁场方向放一个面积为0.10㎡的线圈。在0.20s内磁场各点的磁感应强度由0增大到0.30T,求线圈中的平均感应电动势。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92505" y="1555115"/>
            <a:ext cx="745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解：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737995" y="1555115"/>
            <a:ext cx="2510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</a:rPr>
              <a:t>开始时的磁通量</a:t>
            </a:r>
            <a:r>
              <a:rPr lang="zh-CN" altLang="en-US" sz="2400" dirty="0">
                <a:latin typeface="仿宋" panose="02010609060101010101" charset="-122"/>
                <a:ea typeface="仿宋" panose="02010609060101010101" charset="-122"/>
              </a:rPr>
              <a:t>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248785" y="1555115"/>
            <a:ext cx="859531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i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Φ</a:t>
            </a:r>
            <a:r>
              <a:rPr lang="en-US" altLang="zh-CN" sz="2400" b="1" i="1" baseline="-250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=0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737995" y="2077085"/>
            <a:ext cx="2950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</a:rPr>
              <a:t>经</a:t>
            </a:r>
            <a:r>
              <a:rPr lang="en-US" altLang="zh-CN" sz="2400" b="1" dirty="0">
                <a:latin typeface="仿宋" panose="02010609060101010101" charset="-122"/>
                <a:ea typeface="仿宋" panose="02010609060101010101" charset="-122"/>
              </a:rPr>
              <a:t>0.20s</a:t>
            </a: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</a:rPr>
              <a:t>后的磁通量</a:t>
            </a:r>
            <a:r>
              <a:rPr lang="zh-CN" altLang="en-US" sz="2400" dirty="0">
                <a:latin typeface="仿宋" panose="02010609060101010101" charset="-122"/>
                <a:ea typeface="仿宋" panose="02010609060101010101" charset="-122"/>
              </a:rPr>
              <a:t>：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688840" y="2077085"/>
            <a:ext cx="494430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i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Φ</a:t>
            </a:r>
            <a:r>
              <a:rPr lang="en-US" altLang="zh-CN" sz="2400" b="1" i="1" baseline="-250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=BS=0.30×0.10  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Wb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=3.0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×10</a:t>
            </a:r>
            <a:r>
              <a:rPr lang="en-US" altLang="zh-CN" sz="2400" b="1" i="1" baseline="300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-2  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Wb</a:t>
            </a:r>
            <a:endParaRPr lang="en-US" altLang="zh-CN" sz="2400" b="1" i="1" baseline="300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47520" y="2696845"/>
            <a:ext cx="25882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</a:rPr>
              <a:t>过程磁通量变化</a:t>
            </a:r>
            <a:r>
              <a:rPr lang="zh-CN" altLang="en-US" sz="2400" dirty="0">
                <a:latin typeface="仿宋" panose="02010609060101010101" charset="-122"/>
                <a:ea typeface="仿宋" panose="02010609060101010101" charset="-122"/>
              </a:rPr>
              <a:t>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248785" y="2696845"/>
            <a:ext cx="34309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i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ΔΦ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=Φ</a:t>
            </a:r>
            <a:r>
              <a:rPr lang="en-US" altLang="zh-CN" sz="2400" b="1" i="1" baseline="-250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-Φ</a:t>
            </a:r>
            <a:r>
              <a:rPr lang="en-US" altLang="zh-CN" sz="2400" b="1" i="1" baseline="-250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=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3.0×10</a:t>
            </a:r>
            <a:r>
              <a:rPr lang="en-US" altLang="zh-CN" sz="2400" b="1" i="1" baseline="300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-2  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Wb</a:t>
            </a:r>
            <a:endParaRPr lang="en-US" altLang="zh-CN" sz="2400" b="1" i="1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85620" y="3270250"/>
            <a:ext cx="49815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</a:rPr>
              <a:t>这段时间内线圈平均电动势的大小：</a:t>
            </a:r>
          </a:p>
        </p:txBody>
      </p:sp>
      <p:graphicFrame>
        <p:nvGraphicFramePr>
          <p:cNvPr id="43020" name="对象 43019"/>
          <p:cNvGraphicFramePr>
            <a:graphicFrameLocks noChangeAspect="1"/>
          </p:cNvGraphicFramePr>
          <p:nvPr/>
        </p:nvGraphicFramePr>
        <p:xfrm>
          <a:off x="2239264" y="3938926"/>
          <a:ext cx="5819368" cy="943970"/>
        </p:xfrm>
        <a:graphic>
          <a:graphicData uri="http://schemas.openxmlformats.org/presentationml/2006/ole">
            <p:oleObj spid="_x0000_s25602" r:id="rId4" imgW="1917360" imgH="419040" progId="">
              <p:embed/>
            </p:oleObj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992505" y="5046345"/>
            <a:ext cx="1225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讨论：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191385" y="5076825"/>
            <a:ext cx="54876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若线圈共有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20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匝，产生的电动势多大？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2457133" y="5567998"/>
          <a:ext cx="6598233" cy="979106"/>
        </p:xfrm>
        <a:graphic>
          <a:graphicData uri="http://schemas.openxmlformats.org/presentationml/2006/ole">
            <p:oleObj spid="_x0000_s25601" r:id="rId5" imgW="2095200" imgH="419040" progId="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3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776091" y="4074394"/>
            <a:ext cx="3553097" cy="173622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776091" y="1541417"/>
            <a:ext cx="3553097" cy="17362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058" name="文本框 45057"/>
          <p:cNvSpPr txBox="1"/>
          <p:nvPr/>
        </p:nvSpPr>
        <p:spPr>
          <a:xfrm>
            <a:off x="341630" y="172720"/>
            <a:ext cx="3871595" cy="521970"/>
          </a:xfrm>
          <a:prstGeom prst="rect">
            <a:avLst/>
          </a:prstGeom>
          <a:solidFill>
            <a:srgbClr val="0000FF"/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磁通量变化的两种形式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55927" y="953770"/>
            <a:ext cx="5974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１、线圈面积Ｓ不变，磁感应强度Ｂ变化。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77275" y="1641308"/>
            <a:ext cx="201576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zh-CN" altLang="en-US" sz="2800" b="1" i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Φ</a:t>
            </a:r>
            <a:r>
              <a:rPr lang="zh-CN" altLang="en-US" sz="2800" b="1" i="1" dirty="0" smtClean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＝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zh-CN" altLang="en-US" sz="2800" b="1" i="1" dirty="0" smtClean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Ｂ</a:t>
            </a:r>
            <a:r>
              <a:rPr lang="en-US" altLang="zh-CN" sz="2800" b="1" i="1" dirty="0" smtClean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·S</a:t>
            </a:r>
            <a:endParaRPr lang="en-US" altLang="zh-CN" sz="2800" b="1" i="1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838900" y="2267712"/>
          <a:ext cx="2892345" cy="933605"/>
        </p:xfrm>
        <a:graphic>
          <a:graphicData uri="http://schemas.openxmlformats.org/presentationml/2006/ole">
            <p:oleObj spid="_x0000_s26627" name="公式" r:id="rId3" imgW="29260800" imgH="9448800" progId="Equation.KSEE3">
              <p:embed/>
            </p:oleObj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696713" y="1436535"/>
          <a:ext cx="601380" cy="886427"/>
        </p:xfrm>
        <a:graphic>
          <a:graphicData uri="http://schemas.openxmlformats.org/presentationml/2006/ole">
            <p:oleObj spid="_x0000_s26626" name="公式" r:id="rId4" imgW="6400800" imgH="9448800" progId="Equation.KSEE3">
              <p:embed/>
            </p:oleObj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298092" y="1674006"/>
            <a:ext cx="3357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称为磁感应强度变化率</a:t>
            </a:r>
            <a:endParaRPr lang="zh-CN" altLang="en-US" sz="24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499729" y="3441724"/>
            <a:ext cx="5974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２、磁感应强度Ｂ不变，线圈</a:t>
            </a:r>
            <a:r>
              <a:rPr lang="zh-CN" altLang="en-US" sz="2400" b="1" dirty="0"/>
              <a:t>面积</a:t>
            </a:r>
            <a:r>
              <a:rPr lang="zh-CN" altLang="en-US" sz="2400" b="1" dirty="0" smtClean="0"/>
              <a:t>Ｓ变化。</a:t>
            </a:r>
            <a:endParaRPr lang="zh-CN" altLang="en-US" sz="24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1177275" y="4143797"/>
            <a:ext cx="201576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zh-CN" altLang="en-US" sz="2800" i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Φ</a:t>
            </a:r>
            <a:r>
              <a:rPr lang="zh-CN" altLang="en-US" sz="2800" i="1" smtClean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＝Ｂ</a:t>
            </a:r>
            <a:r>
              <a:rPr lang="en-US" altLang="zh-CN" sz="2800" i="1" smtClean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·</a:t>
            </a:r>
            <a:r>
              <a:rPr lang="zh-CN" altLang="en-US" sz="2800" i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800" i="1" smtClean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S</a:t>
            </a:r>
            <a:endParaRPr lang="en-US" altLang="zh-CN" sz="2800" i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123300" y="4824413"/>
          <a:ext cx="2455862" cy="809625"/>
        </p:xfrm>
        <a:graphic>
          <a:graphicData uri="http://schemas.openxmlformats.org/presentationml/2006/ole">
            <p:oleObj spid="_x0000_s26625" name="公式" r:id="rId5" imgW="28651200" imgH="9448800" progId="Equation.KSEE3">
              <p:embed/>
            </p:oleObj>
          </a:graphicData>
        </a:graphic>
      </p:graphicFrame>
      <p:cxnSp>
        <p:nvCxnSpPr>
          <p:cNvPr id="13" name="直接箭头连接符 12"/>
          <p:cNvCxnSpPr/>
          <p:nvPr/>
        </p:nvCxnSpPr>
        <p:spPr>
          <a:xfrm flipH="1">
            <a:off x="3487087" y="2023122"/>
            <a:ext cx="2148386" cy="511072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6530340" y="2272665"/>
            <a:ext cx="5370195" cy="3795395"/>
            <a:chOff x="6530642" y="2272584"/>
            <a:chExt cx="5370005" cy="3805487"/>
          </a:xfrm>
        </p:grpSpPr>
        <p:sp>
          <p:nvSpPr>
            <p:cNvPr id="17" name="剪去单角的矩形 16"/>
            <p:cNvSpPr/>
            <p:nvPr/>
          </p:nvSpPr>
          <p:spPr>
            <a:xfrm>
              <a:off x="6530642" y="2278658"/>
              <a:ext cx="5370005" cy="3799413"/>
            </a:xfrm>
            <a:prstGeom prst="snip1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>
              <a:lum bright="6000"/>
            </a:blip>
            <a:stretch>
              <a:fillRect/>
            </a:stretch>
          </p:blipFill>
          <p:spPr>
            <a:xfrm>
              <a:off x="6875628" y="3672556"/>
              <a:ext cx="4707957" cy="2111799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6588778" y="2272584"/>
              <a:ext cx="902811" cy="52335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2800" b="1" cap="none" spc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例：</a:t>
              </a:r>
              <a:endParaRPr lang="zh-CN" altLang="en-US" sz="28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253633" y="2329240"/>
              <a:ext cx="4329952" cy="120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latin typeface="仿宋" panose="02010609060101010101" charset="-122"/>
                  <a:ea typeface="仿宋" panose="02010609060101010101" charset="-122"/>
                </a:rPr>
                <a:t>如图甲线圈匝数为</a:t>
              </a:r>
              <a:r>
                <a:rPr lang="en-US" altLang="zh-CN" sz="2400" b="1" dirty="0" smtClean="0">
                  <a:latin typeface="仿宋" panose="02010609060101010101" charset="-122"/>
                  <a:ea typeface="仿宋" panose="02010609060101010101" charset="-122"/>
                </a:rPr>
                <a:t>100</a:t>
              </a:r>
              <a:r>
                <a:rPr lang="zh-CN" altLang="en-US" sz="2400" b="1" dirty="0" smtClean="0">
                  <a:latin typeface="仿宋" panose="02010609060101010101" charset="-122"/>
                  <a:ea typeface="仿宋" panose="02010609060101010101" charset="-122"/>
                </a:rPr>
                <a:t>匝，横截面积为</a:t>
              </a:r>
              <a:r>
                <a:rPr lang="en-US" altLang="zh-CN" sz="2400" b="1" dirty="0" smtClean="0">
                  <a:latin typeface="仿宋" panose="02010609060101010101" charset="-122"/>
                  <a:ea typeface="仿宋" panose="02010609060101010101" charset="-122"/>
                </a:rPr>
                <a:t>50cm2</a:t>
              </a:r>
              <a:r>
                <a:rPr lang="zh-CN" altLang="en-US" sz="2400" b="1" dirty="0" smtClean="0">
                  <a:latin typeface="仿宋" panose="02010609060101010101" charset="-122"/>
                  <a:ea typeface="仿宋" panose="02010609060101010101" charset="-122"/>
                </a:rPr>
                <a:t>，磁场规律如图乙，求</a:t>
              </a:r>
              <a:r>
                <a:rPr lang="en-US" altLang="zh-CN" sz="2400" b="1" dirty="0" smtClean="0">
                  <a:latin typeface="仿宋" panose="02010609060101010101" charset="-122"/>
                  <a:ea typeface="仿宋" panose="02010609060101010101" charset="-122"/>
                </a:rPr>
                <a:t>0.1s</a:t>
              </a:r>
              <a:r>
                <a:rPr lang="zh-CN" altLang="en-US" sz="2400" b="1" dirty="0" smtClean="0">
                  <a:latin typeface="仿宋" panose="02010609060101010101" charset="-122"/>
                  <a:ea typeface="仿宋" panose="02010609060101010101" charset="-122"/>
                </a:rPr>
                <a:t>内的感应电动势。</a:t>
              </a:r>
              <a:endParaRPr lang="zh-CN" altLang="en-US" sz="2400" b="1" dirty="0">
                <a:latin typeface="仿宋" panose="02010609060101010101" charset="-122"/>
                <a:ea typeface="仿宋" panose="02010609060101010101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4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  <p:bldP spid="45058" grpId="0" animBg="1"/>
      <p:bldP spid="2" grpId="0"/>
      <p:bldP spid="3" grpId="0"/>
      <p:bldP spid="5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826135" y="4600575"/>
            <a:ext cx="4189095" cy="112585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058" name="文本框 45057"/>
          <p:cNvSpPr txBox="1"/>
          <p:nvPr/>
        </p:nvSpPr>
        <p:spPr>
          <a:xfrm>
            <a:off x="341630" y="172720"/>
            <a:ext cx="6827520" cy="521970"/>
          </a:xfrm>
          <a:prstGeom prst="rect">
            <a:avLst/>
          </a:prstGeom>
          <a:solidFill>
            <a:srgbClr val="0000FF"/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当磁通量变化是由导线切割磁感线引起时</a:t>
            </a:r>
          </a:p>
        </p:txBody>
      </p:sp>
      <p:sp>
        <p:nvSpPr>
          <p:cNvPr id="45059" name="矩形 45058"/>
          <p:cNvSpPr/>
          <p:nvPr/>
        </p:nvSpPr>
        <p:spPr>
          <a:xfrm>
            <a:off x="341630" y="815340"/>
            <a:ext cx="1155128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如图所示闭合线圈一部分导体</a:t>
            </a:r>
            <a:r>
              <a:rPr lang="en-US" altLang="zh-CN" sz="2800" b="1" i="1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处于匀强磁场中，导轨宽为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，磁感应强度是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800" b="1" i="1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以速度</a:t>
            </a:r>
            <a:r>
              <a:rPr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匀速切割磁感线，</a:t>
            </a:r>
            <a:endParaRPr lang="en-US" altLang="zh-CN" sz="28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5060" name="文本框 45059"/>
          <p:cNvSpPr txBox="1"/>
          <p:nvPr/>
        </p:nvSpPr>
        <p:spPr>
          <a:xfrm>
            <a:off x="595630" y="1795145"/>
            <a:ext cx="5029200" cy="1076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zh-CN" altLang="en-US" sz="3200" b="1">
                <a:solidFill>
                  <a:srgbClr val="0000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则回路在时间</a:t>
            </a:r>
            <a:r>
              <a:rPr lang="en-US" altLang="zh-CN" sz="3200" b="1" err="1">
                <a:solidFill>
                  <a:srgbClr val="0000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Δt</a:t>
            </a:r>
            <a:r>
              <a:rPr lang="zh-CN" altLang="en-US" sz="3200" b="1">
                <a:solidFill>
                  <a:srgbClr val="0000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内增大的面积为：</a:t>
            </a:r>
          </a:p>
        </p:txBody>
      </p:sp>
      <p:sp>
        <p:nvSpPr>
          <p:cNvPr id="45061" name="文本框 45060"/>
          <p:cNvSpPr txBox="1"/>
          <p:nvPr/>
        </p:nvSpPr>
        <p:spPr>
          <a:xfrm>
            <a:off x="2438718" y="2321560"/>
            <a:ext cx="2209800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3200" b="1" i="1" err="1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ΔS=lvΔt</a:t>
            </a:r>
          </a:p>
        </p:txBody>
      </p:sp>
      <p:sp>
        <p:nvSpPr>
          <p:cNvPr id="45062" name="文本框 45061"/>
          <p:cNvSpPr txBox="1"/>
          <p:nvPr/>
        </p:nvSpPr>
        <p:spPr>
          <a:xfrm>
            <a:off x="586486" y="4033457"/>
            <a:ext cx="4267200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zh-CN" altLang="en-US" sz="3200" b="1" dirty="0">
                <a:solidFill>
                  <a:srgbClr val="0000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产生的感应电动势为：</a:t>
            </a:r>
          </a:p>
        </p:txBody>
      </p:sp>
      <p:sp>
        <p:nvSpPr>
          <p:cNvPr id="45063" name="文本框 45062"/>
          <p:cNvSpPr txBox="1"/>
          <p:nvPr/>
        </p:nvSpPr>
        <p:spPr>
          <a:xfrm>
            <a:off x="595630" y="2897188"/>
            <a:ext cx="5192522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200" b="1" dirty="0">
                <a:solidFill>
                  <a:srgbClr val="0000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穿过回路的磁通量的变化为：</a:t>
            </a:r>
          </a:p>
        </p:txBody>
      </p:sp>
      <p:sp>
        <p:nvSpPr>
          <p:cNvPr id="45064" name="文本框 45063"/>
          <p:cNvSpPr txBox="1"/>
          <p:nvPr/>
        </p:nvSpPr>
        <p:spPr>
          <a:xfrm>
            <a:off x="1314768" y="3473450"/>
            <a:ext cx="2133600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3200" b="1" i="1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ΔΦ=BΔS</a:t>
            </a:r>
          </a:p>
        </p:txBody>
      </p:sp>
      <p:sp>
        <p:nvSpPr>
          <p:cNvPr id="45066" name="文本框 45065"/>
          <p:cNvSpPr txBox="1"/>
          <p:nvPr/>
        </p:nvSpPr>
        <p:spPr>
          <a:xfrm>
            <a:off x="2972118" y="3481705"/>
            <a:ext cx="1676400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=</a:t>
            </a:r>
            <a:r>
              <a:rPr lang="en-US" altLang="zh-CN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BlvΔt</a:t>
            </a:r>
            <a:endParaRPr lang="en-US" altLang="zh-CN" sz="3200" b="1" i="1" dirty="0">
              <a:solidFill>
                <a:srgbClr val="FF0000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5069" name="文本框 45068"/>
          <p:cNvSpPr txBox="1"/>
          <p:nvPr/>
        </p:nvSpPr>
        <p:spPr>
          <a:xfrm>
            <a:off x="205740" y="5819140"/>
            <a:ext cx="519112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cs typeface="仿宋" panose="02010609060101010101" charset="-122"/>
              </a:rPr>
              <a:t>（</a:t>
            </a:r>
            <a:r>
              <a:rPr lang="en-US" altLang="zh-CN" sz="2400" b="1" i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v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cs typeface="仿宋" panose="02010609060101010101" charset="-122"/>
              </a:rPr>
              <a:t>是相对于磁场的速度，</a:t>
            </a:r>
            <a:r>
              <a:rPr lang="en-US" altLang="zh-CN" sz="2400" b="1" i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l</a:t>
            </a:r>
            <a:r>
              <a:rPr lang="zh-CN" altLang="zh-CN" sz="2400" b="1" dirty="0">
                <a:solidFill>
                  <a:srgbClr val="FF0000"/>
                </a:solidFill>
                <a:latin typeface="+mn-ea"/>
                <a:cs typeface="仿宋" panose="02010609060101010101" charset="-122"/>
              </a:rPr>
              <a:t>为切割磁感线的有效长度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cs typeface="仿宋" panose="02010609060101010101" charset="-122"/>
              </a:rPr>
              <a:t>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890" y="3687445"/>
            <a:ext cx="5053965" cy="2918460"/>
          </a:xfrm>
          <a:prstGeom prst="rect">
            <a:avLst/>
          </a:prstGeom>
        </p:spPr>
      </p:pic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07135" y="4658995"/>
          <a:ext cx="3555365" cy="975360"/>
        </p:xfrm>
        <a:graphic>
          <a:graphicData uri="http://schemas.openxmlformats.org/presentationml/2006/ole">
            <p:oleObj spid="_x0000_s27650" name="Equation" r:id="rId4" imgW="34442400" imgH="9448800" progId="">
              <p:embed/>
            </p:oleObj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053580" y="2277427"/>
          <a:ext cx="3345815" cy="1188085"/>
        </p:xfrm>
        <a:graphic>
          <a:graphicData uri="http://schemas.openxmlformats.org/presentationml/2006/ole">
            <p:oleObj spid="_x0000_s27649" r:id="rId5" imgW="520560" imgH="177480" progId="">
              <p:embed/>
            </p:oleObj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xmlns="" val="0"/>
              </a:ext>
            </a:extLst>
          </a:blip>
          <a:stretch>
            <a:fillRect/>
          </a:stretch>
        </p:blipFill>
        <p:spPr>
          <a:xfrm>
            <a:off x="6362414" y="1564150"/>
            <a:ext cx="709435" cy="70943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635930" y="1690575"/>
            <a:ext cx="4395925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</a:rPr>
              <a:t>当</a:t>
            </a:r>
            <a:r>
              <a:rPr lang="en-US" altLang="zh-CN" sz="28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</a:rPr>
              <a:t>B</a:t>
            </a:r>
            <a:r>
              <a:rPr lang="zh-CN" alt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</a:rPr>
              <a:t>l</a:t>
            </a:r>
            <a:r>
              <a:rPr lang="zh-CN" alt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</a:rPr>
              <a:t>v</a:t>
            </a:r>
            <a:r>
              <a:rPr lang="zh-CN" altLang="en-US" sz="28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方向互相垂直时</a:t>
            </a:r>
            <a:r>
              <a:rPr lang="zh-CN" altLang="en-US" sz="2800" b="1" dirty="0" smtClean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，</a:t>
            </a:r>
            <a:endParaRPr lang="en-US" altLang="zh-CN" sz="2800" b="1" i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  <p:cond evt="onBegin" delay="0">
                          <p:tn val="17"/>
                        </p:cond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  <p:cond evt="onBegin" delay="0">
                          <p:tn val="22"/>
                        </p:cond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  <p:cond evt="onBegin" delay="0">
                          <p:tn val="27"/>
                        </p:cond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  <p:cond evt="onBegin" delay="0">
                          <p:tn val="32"/>
                        </p:cond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  <p:cond evt="onBegin" delay="0">
                          <p:tn val="37"/>
                        </p:cond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  <p:cond evt="onBegin" delay="0">
                          <p:tn val="42"/>
                        </p:cond>
                      </p:stCondLst>
                      <p:childTnLst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7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770" decel="100000"/>
                                        <p:tgtEl>
                                          <p:spTgt spid="3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4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50" dur="77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5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52" dur="77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5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  <p:cond evt="onBegin" delay="0">
                          <p:tn val="57"/>
                        </p:cond>
                      </p:stCondLst>
                      <p:childTnLst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5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  <p:cond evt="onBegin" delay="0">
                          <p:tn val="62"/>
                        </p:cond>
                      </p:stCondLst>
                      <p:childTnLst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  <p:cond evt="onBegin" delay="0">
                          <p:tn val="70"/>
                        </p:cond>
                      </p:stCondLst>
                      <p:childTnLst>
                        <p:par>
                          <p:cTn id="7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5058" grpId="0" animBg="1"/>
      <p:bldP spid="45059" grpId="0"/>
      <p:bldP spid="45060" grpId="0"/>
      <p:bldP spid="45061" grpId="0"/>
      <p:bldP spid="45062" grpId="0"/>
      <p:bldP spid="45063" grpId="0"/>
      <p:bldP spid="45064" grpId="0"/>
      <p:bldP spid="45066" grpId="0"/>
      <p:bldP spid="45069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" y="120015"/>
            <a:ext cx="2237740" cy="809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025" y="3471545"/>
            <a:ext cx="3143250" cy="2857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8645" y="902970"/>
            <a:ext cx="110096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如图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2-14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所示，两条相距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50 cm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的光滑平行金属导轨位于同一水平面内，左端接一阻值为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0.5Ω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的电阻，一根与轨垂直金属棒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置于两导轨上。整个装置置于磁感应强度为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0.5T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的匀强磁场中。线框平面、金属棒速度方向均与磁场方向垂直。假定导体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以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4m/s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的速度向做匀速运动。不计金属棒及导轨的电阻，求：</a:t>
            </a:r>
          </a:p>
          <a:p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1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、金属棒中感应电动势的大小及方向；</a:t>
            </a:r>
          </a:p>
          <a:p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2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、金属棒受到的安培力的大小及方向。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3870" y="3418205"/>
            <a:ext cx="745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解：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02410" y="3418205"/>
            <a:ext cx="6728460" cy="113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导体棒</a:t>
            </a:r>
            <a:r>
              <a:rPr lang="en-US" altLang="zh-CN" sz="2400" b="1" dirty="0" err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ab</a:t>
            </a: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切割磁感线的有效长度</a:t>
            </a:r>
            <a:r>
              <a:rPr lang="en-US" altLang="zh-CN" sz="2400" b="1" i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</a:rPr>
              <a:t>l=50cm=0.5m</a:t>
            </a:r>
            <a:r>
              <a:rPr lang="en-US" altLang="zh-CN" sz="24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;</a:t>
            </a: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磁感应强度</a:t>
            </a:r>
            <a:r>
              <a:rPr lang="en-US" altLang="zh-CN" sz="2400" b="1" i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</a:rPr>
              <a:t>B=0.5T</a:t>
            </a:r>
            <a:r>
              <a:rPr lang="en-US" altLang="zh-CN" sz="24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,</a:t>
            </a: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导体切割磁感线的速度</a:t>
            </a:r>
            <a:r>
              <a:rPr lang="en-US" altLang="zh-CN" sz="2400" b="1" i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</a:rPr>
              <a:t>v=4m/s.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02410" y="4660130"/>
            <a:ext cx="60312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cs typeface="楷体" panose="02010609060101010101" pitchFamily="49" charset="-122"/>
                <a:sym typeface="+mn-ea"/>
              </a:rPr>
              <a:t>感应电动势的大小</a:t>
            </a:r>
            <a:r>
              <a:rPr lang="en-US" altLang="zh-CN" sz="2400" b="1" i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E=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Blv</a:t>
            </a:r>
            <a:r>
              <a:rPr lang="en-US" altLang="zh-CN" sz="2400" b="1" i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=0.5×0.5×4 V=1 V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02410" y="5151120"/>
            <a:ext cx="6370655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由右手定则可判断感应电动势的方向：从</a:t>
            </a:r>
            <a:r>
              <a:rPr lang="en-US" altLang="zh-CN" sz="2400" b="1" i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向</a:t>
            </a:r>
            <a:r>
              <a:rPr lang="en-US" altLang="zh-CN" sz="2400" b="1" i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a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92188" y="3495107"/>
            <a:ext cx="7962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1</a:t>
            </a: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338263" y="938530"/>
            <a:ext cx="7962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2</a:t>
            </a:r>
            <a:r>
              <a:rPr lang="zh-CN" altLang="en-US" sz="24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127250" y="938530"/>
            <a:ext cx="5778500" cy="9363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金属棒中电流方向由</a:t>
            </a:r>
            <a:r>
              <a:rPr lang="en-US" altLang="zh-CN" sz="2400" b="1" i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向</a:t>
            </a:r>
            <a:r>
              <a:rPr lang="en-US" altLang="zh-CN" sz="2400" b="1" i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,</a:t>
            </a: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由左手定则可判断棒受安培力的方向：垂直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ab</a:t>
            </a: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棒向左</a:t>
            </a:r>
            <a:endParaRPr lang="en-US" altLang="zh-CN" sz="24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46300" y="1896110"/>
            <a:ext cx="296747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闭合回路中的电流</a:t>
            </a:r>
            <a:r>
              <a:rPr lang="zh-CN" altLang="en-US" sz="2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962" y="1362710"/>
            <a:ext cx="3271838" cy="2974398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9248472" y="2058437"/>
            <a:ext cx="628015" cy="398780"/>
            <a:chOff x="14642" y="6523"/>
            <a:chExt cx="989" cy="628"/>
          </a:xfrm>
        </p:grpSpPr>
        <p:cxnSp>
          <p:nvCxnSpPr>
            <p:cNvPr id="13" name="直接箭头连接符 12"/>
            <p:cNvCxnSpPr/>
            <p:nvPr/>
          </p:nvCxnSpPr>
          <p:spPr>
            <a:xfrm flipH="1">
              <a:off x="14843" y="7099"/>
              <a:ext cx="788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4642" y="6523"/>
              <a:ext cx="46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335655" y="2432050"/>
          <a:ext cx="2873375" cy="909320"/>
        </p:xfrm>
        <a:graphic>
          <a:graphicData uri="http://schemas.openxmlformats.org/presentationml/2006/ole">
            <p:oleObj spid="_x0000_s28674" r:id="rId4" imgW="1244520" imgH="393480" progId="">
              <p:embed/>
            </p:oleObj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146300" y="3369310"/>
            <a:ext cx="1422184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安培力：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144339" y="4015422"/>
          <a:ext cx="4486275" cy="409575"/>
        </p:xfrm>
        <a:graphic>
          <a:graphicData uri="http://schemas.openxmlformats.org/presentationml/2006/ole">
            <p:oleObj spid="_x0000_s28673" r:id="rId5" imgW="1942920" imgH="177480" progId="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爆炸形 2 8"/>
          <p:cNvSpPr/>
          <p:nvPr/>
        </p:nvSpPr>
        <p:spPr>
          <a:xfrm>
            <a:off x="401955" y="3557232"/>
            <a:ext cx="2299970" cy="1878965"/>
          </a:xfrm>
          <a:prstGeom prst="irregularSeal2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107" name="文本框 46106"/>
          <p:cNvSpPr txBox="1"/>
          <p:nvPr/>
        </p:nvSpPr>
        <p:spPr>
          <a:xfrm>
            <a:off x="358775" y="254635"/>
            <a:ext cx="2814955" cy="52197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anchor="t" anchorCtr="0">
            <a:spAutoFit/>
          </a:bodyPr>
          <a:lstStyle/>
          <a:p>
            <a:r>
              <a:rPr lang="zh-CN" altLang="en-US" sz="2800" b="1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导体斜切磁感线</a:t>
            </a:r>
          </a:p>
        </p:txBody>
      </p:sp>
      <p:sp>
        <p:nvSpPr>
          <p:cNvPr id="46109" name="文本框 46108"/>
          <p:cNvSpPr txBox="1"/>
          <p:nvPr/>
        </p:nvSpPr>
        <p:spPr>
          <a:xfrm>
            <a:off x="3594735" y="3493770"/>
            <a:ext cx="3733800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0000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32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θ</a:t>
            </a:r>
            <a:r>
              <a:rPr lang="zh-CN" altLang="en-US" sz="3200" b="1">
                <a:solidFill>
                  <a:srgbClr val="0000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3200" b="1" i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sz="3200" b="1">
                <a:solidFill>
                  <a:srgbClr val="0000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sz="32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3200" b="1">
                <a:solidFill>
                  <a:srgbClr val="0000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夹角）</a:t>
            </a:r>
            <a:r>
              <a:rPr lang="zh-CN" altLang="en-US" sz="3200" b="1">
                <a:solidFill>
                  <a:srgbClr val="0000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</a:p>
        </p:txBody>
      </p:sp>
      <p:sp>
        <p:nvSpPr>
          <p:cNvPr id="46111" name="文本框 46110"/>
          <p:cNvSpPr txBox="1"/>
          <p:nvPr/>
        </p:nvSpPr>
        <p:spPr>
          <a:xfrm>
            <a:off x="982345" y="4225252"/>
            <a:ext cx="104711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说明：</a:t>
            </a:r>
          </a:p>
        </p:txBody>
      </p:sp>
      <p:sp>
        <p:nvSpPr>
          <p:cNvPr id="46112" name="文本框 46111"/>
          <p:cNvSpPr txBox="1"/>
          <p:nvPr/>
        </p:nvSpPr>
        <p:spPr>
          <a:xfrm>
            <a:off x="2320290" y="4225252"/>
            <a:ext cx="5327650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latin typeface="黑体" pitchFamily="49" charset="-122"/>
                <a:ea typeface="黑体" pitchFamily="49" charset="-122"/>
                <a:cs typeface="仿宋" panose="02010609060101010101" charset="-122"/>
              </a:rPr>
              <a:t>1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  <a:cs typeface="仿宋" panose="02010609060101010101" charset="-122"/>
              </a:rPr>
              <a:t>、导线的长度</a:t>
            </a:r>
            <a:r>
              <a:rPr lang="en-US" altLang="zh-CN" sz="2800" b="1" i="1" dirty="0" smtClean="0">
                <a:latin typeface="等线"/>
                <a:ea typeface="黑体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800" b="1" i="1" dirty="0" smtClean="0">
                <a:latin typeface="黑体" pitchFamily="49" charset="-122"/>
                <a:ea typeface="黑体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  <a:cs typeface="仿宋" panose="02010609060101010101" charset="-122"/>
              </a:rPr>
              <a:t>应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  <a:cs typeface="仿宋" panose="02010609060101010101" charset="-122"/>
              </a:rPr>
              <a:t>为</a:t>
            </a:r>
            <a:r>
              <a:rPr lang="zh-CN" altLang="en-US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仿宋" panose="02010609060101010101" charset="-122"/>
              </a:rPr>
              <a:t>有效长度</a:t>
            </a:r>
          </a:p>
        </p:txBody>
      </p:sp>
      <p:sp>
        <p:nvSpPr>
          <p:cNvPr id="46113" name="文本框 46112"/>
          <p:cNvSpPr txBox="1"/>
          <p:nvPr/>
        </p:nvSpPr>
        <p:spPr>
          <a:xfrm>
            <a:off x="2320290" y="4738015"/>
            <a:ext cx="6804025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latin typeface="黑体" pitchFamily="49" charset="-122"/>
                <a:ea typeface="黑体" pitchFamily="49" charset="-122"/>
                <a:cs typeface="仿宋" panose="02010609060101010101" charset="-122"/>
              </a:rPr>
              <a:t>2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  <a:cs typeface="仿宋" panose="02010609060101010101" charset="-122"/>
              </a:rPr>
              <a:t>、导线运动方向和磁感线平行时，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  <a:cs typeface="仿宋" panose="02010609060101010101" charset="-122"/>
              </a:rPr>
              <a:t>E=0</a:t>
            </a:r>
          </a:p>
        </p:txBody>
      </p:sp>
      <p:sp>
        <p:nvSpPr>
          <p:cNvPr id="46114" name="文本框 46113"/>
          <p:cNvSpPr txBox="1"/>
          <p:nvPr/>
        </p:nvSpPr>
        <p:spPr>
          <a:xfrm>
            <a:off x="2320290" y="5241252"/>
            <a:ext cx="90982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latin typeface="黑体" pitchFamily="49" charset="-122"/>
                <a:ea typeface="黑体" pitchFamily="49" charset="-122"/>
                <a:cs typeface="仿宋" panose="02010609060101010101" charset="-122"/>
              </a:rPr>
              <a:t>3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  <a:cs typeface="仿宋" panose="02010609060101010101" charset="-122"/>
              </a:rPr>
              <a:t>、速度</a:t>
            </a:r>
            <a:r>
              <a:rPr lang="en-US" altLang="zh-CN" sz="2800" i="1" dirty="0">
                <a:latin typeface="黑体" pitchFamily="49" charset="-122"/>
                <a:ea typeface="黑体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  <a:cs typeface="仿宋" panose="02010609060101010101" charset="-122"/>
              </a:rPr>
              <a:t>为平均值（瞬时值），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  <a:cs typeface="仿宋" panose="02010609060101010101" charset="-122"/>
              </a:rPr>
              <a:t>E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  <a:cs typeface="仿宋" panose="02010609060101010101" charset="-122"/>
              </a:rPr>
              <a:t>就为平均值（瞬时值）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78230" y="911860"/>
            <a:ext cx="10034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导体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垂直纸面放置，以速度</a:t>
            </a:r>
            <a:r>
              <a:rPr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沿与磁场方向成θ角的方向运动。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355" y="1569085"/>
            <a:ext cx="2486025" cy="2847975"/>
          </a:xfrm>
          <a:prstGeom prst="rect">
            <a:avLst/>
          </a:prstGeom>
        </p:spPr>
      </p:pic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190480" y="1569085"/>
          <a:ext cx="1170940" cy="368935"/>
        </p:xfrm>
        <a:graphic>
          <a:graphicData uri="http://schemas.openxmlformats.org/presentationml/2006/ole">
            <p:oleObj spid="_x0000_s30723" r:id="rId4" imgW="685800" imgH="215640" progId="">
              <p:embed/>
            </p:oleObj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647623" y="3257550"/>
          <a:ext cx="1236345" cy="368935"/>
        </p:xfrm>
        <a:graphic>
          <a:graphicData uri="http://schemas.openxmlformats.org/presentationml/2006/ole">
            <p:oleObj spid="_x0000_s30722" r:id="rId5" imgW="723600" imgH="215640" progId="">
              <p:embed/>
            </p:oleObj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136015" y="1477645"/>
            <a:ext cx="5471795" cy="4603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将速度分解为与磁场平行和与磁场垂直。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87680" y="2068195"/>
            <a:ext cx="7919156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t">
            <a:spAutoFit/>
          </a:bodyPr>
          <a:lstStyle/>
          <a:p>
            <a:r>
              <a:rPr lang="zh-CN" altLang="en-US" sz="2400" b="1" dirty="0">
                <a:latin typeface="黑体" pitchFamily="49" charset="-122"/>
                <a:ea typeface="黑体" pitchFamily="49" charset="-122"/>
                <a:sym typeface="+mn-ea"/>
              </a:rPr>
              <a:t>与磁场平行方向没有切割磁感线，不会产生感应电动势。</a:t>
            </a:r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029460" y="2658745"/>
          <a:ext cx="4041775" cy="867410"/>
        </p:xfrm>
        <a:graphic>
          <a:graphicData uri="http://schemas.openxmlformats.org/presentationml/2006/ole">
            <p:oleObj spid="_x0000_s30721" r:id="rId6" imgW="825480" imgH="177480" progId="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6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6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6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6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46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6109" grpId="0"/>
      <p:bldP spid="46111" grpId="0"/>
      <p:bldP spid="46112" grpId="0"/>
      <p:bldP spid="46113" grpId="0"/>
      <p:bldP spid="46114" grpId="0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文本框 37892"/>
          <p:cNvSpPr txBox="1"/>
          <p:nvPr/>
        </p:nvSpPr>
        <p:spPr>
          <a:xfrm>
            <a:off x="431165" y="250825"/>
            <a:ext cx="2703830" cy="583565"/>
          </a:xfrm>
          <a:prstGeom prst="rect">
            <a:avLst/>
          </a:prstGeom>
          <a:solidFill>
            <a:srgbClr val="0000FF"/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200" b="1">
                <a:solidFill>
                  <a:srgbClr val="FFC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若导体非直线</a:t>
            </a:r>
          </a:p>
        </p:txBody>
      </p:sp>
      <p:sp>
        <p:nvSpPr>
          <p:cNvPr id="37894" name="文本框 37893"/>
          <p:cNvSpPr txBox="1"/>
          <p:nvPr/>
        </p:nvSpPr>
        <p:spPr>
          <a:xfrm>
            <a:off x="871220" y="1062355"/>
            <a:ext cx="10574655" cy="583565"/>
          </a:xfrm>
          <a:prstGeom prst="rect">
            <a:avLst/>
          </a:prstGeom>
          <a:solidFill>
            <a:srgbClr val="00FF00">
              <a:alpha val="31000"/>
            </a:srgbClr>
          </a:soli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导体切割磁感线的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有效长度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应取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与</a:t>
            </a:r>
            <a:r>
              <a:rPr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B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垂直等效直线长度</a:t>
            </a:r>
          </a:p>
        </p:txBody>
      </p:sp>
      <p:sp>
        <p:nvSpPr>
          <p:cNvPr id="13315" name="矩形 37915"/>
          <p:cNvSpPr/>
          <p:nvPr/>
        </p:nvSpPr>
        <p:spPr>
          <a:xfrm>
            <a:off x="1805940" y="2862580"/>
            <a:ext cx="288925" cy="100806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 anchorCtr="0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7917" name="图片 379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20" y="1873885"/>
            <a:ext cx="10574655" cy="2428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918" name="直接连接符 37917"/>
          <p:cNvSpPr/>
          <p:nvPr/>
        </p:nvSpPr>
        <p:spPr>
          <a:xfrm flipH="1">
            <a:off x="2264410" y="2501900"/>
            <a:ext cx="9525" cy="961390"/>
          </a:xfrm>
          <a:prstGeom prst="line">
            <a:avLst/>
          </a:prstGeom>
          <a:ln w="38100" cap="flat" cmpd="sng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/>
          <a:lstStyle/>
          <a:p>
            <a:endParaRPr/>
          </a:p>
        </p:txBody>
      </p:sp>
      <p:sp>
        <p:nvSpPr>
          <p:cNvPr id="37919" name="直接连接符 37918"/>
          <p:cNvSpPr/>
          <p:nvPr/>
        </p:nvSpPr>
        <p:spPr>
          <a:xfrm>
            <a:off x="6807200" y="2583815"/>
            <a:ext cx="10160" cy="1064895"/>
          </a:xfrm>
          <a:prstGeom prst="line">
            <a:avLst/>
          </a:prstGeom>
          <a:ln w="38100" cap="flat" cmpd="sng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/>
          <a:lstStyle/>
          <a:p>
            <a:endParaRPr/>
          </a:p>
        </p:txBody>
      </p:sp>
      <p:sp>
        <p:nvSpPr>
          <p:cNvPr id="37920" name="直接连接符 37919"/>
          <p:cNvSpPr/>
          <p:nvPr/>
        </p:nvSpPr>
        <p:spPr>
          <a:xfrm flipH="1">
            <a:off x="9987915" y="2439035"/>
            <a:ext cx="8890" cy="1432560"/>
          </a:xfrm>
          <a:prstGeom prst="line">
            <a:avLst/>
          </a:prstGeom>
          <a:ln w="38100" cap="flat" cmpd="sng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/>
          <a:lstStyle/>
          <a:p>
            <a:endParaRPr/>
          </a:p>
        </p:txBody>
      </p:sp>
      <p:sp>
        <p:nvSpPr>
          <p:cNvPr id="37922" name="文本框 37921"/>
          <p:cNvSpPr txBox="1"/>
          <p:nvPr/>
        </p:nvSpPr>
        <p:spPr>
          <a:xfrm>
            <a:off x="699770" y="4398645"/>
            <a:ext cx="10792460" cy="1419860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练习：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半径为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的半圆形导线在匀强磁场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中以速度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向右匀速运动时，</a:t>
            </a:r>
            <a:r>
              <a:rPr lang="en-US" altLang="zh-CN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E=</a:t>
            </a:r>
            <a:r>
              <a:rPr lang="zh-CN" altLang="en-US" sz="32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37923" name="文本框 37922"/>
          <p:cNvSpPr txBox="1"/>
          <p:nvPr/>
        </p:nvSpPr>
        <p:spPr>
          <a:xfrm>
            <a:off x="5019040" y="5531485"/>
            <a:ext cx="3455988" cy="7683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b="1" i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 = B</a:t>
            </a:r>
            <a:r>
              <a:rPr lang="en-US" altLang="zh-CN" sz="4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·2R·</a:t>
            </a:r>
            <a:r>
              <a:rPr lang="en-US" altLang="zh-CN" sz="4400" b="1" i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9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9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  <p:cond evt="onBegin" delay="0">
                          <p:tn val="19"/>
                        </p:cond>
                      </p:stCondLst>
                      <p:childTnLst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7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  <p:cond evt="onBegin" delay="0">
                          <p:tn val="24"/>
                        </p:cond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  <p:cond evt="onBegin" delay="0">
                          <p:tn val="29"/>
                        </p:cond>
                      </p:stCondLst>
                      <p:childTnLst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7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  <p:cond evt="onBegin" delay="0">
                          <p:tn val="34"/>
                        </p:cond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37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  <p:cond evt="onBegin" delay="0">
                          <p:tn val="39"/>
                        </p:cond>
                      </p:stCondLst>
                      <p:childTnLst>
                        <p:par>
                          <p:cTn id="4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7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3" grpId="0" animBg="1"/>
      <p:bldP spid="37894" grpId="0" animBg="1"/>
      <p:bldP spid="37922" grpId="0"/>
      <p:bldP spid="379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775" y="254635"/>
            <a:ext cx="4526734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anchor="t" anchorCtr="0">
            <a:spAutoFit/>
          </a:bodyPr>
          <a:lstStyle/>
          <a:p>
            <a:r>
              <a:rPr lang="zh-CN" altLang="en-US" sz="2800" b="1" smtClean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导体绕端点旋转切割磁感线</a:t>
            </a:r>
            <a:endParaRPr lang="zh-CN" altLang="en-US" sz="2800" b="1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9105" y="854710"/>
            <a:ext cx="1097597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    </a:t>
            </a:r>
            <a:r>
              <a:rPr lang="zh-CN" altLang="en-US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在磁感应强度为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的匀强磁场中，长为</a:t>
            </a:r>
            <a:r>
              <a:rPr lang="en-US" altLang="zh-CN" sz="2800" b="1" i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l</a:t>
            </a:r>
            <a:r>
              <a:rPr lang="zh-CN" altLang="en-US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的金属棒</a:t>
            </a:r>
            <a:r>
              <a:rPr lang="en-US" altLang="zh-CN" sz="2800" b="1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ab</a:t>
            </a:r>
            <a:r>
              <a:rPr lang="zh-CN" altLang="en-US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在垂直于磁场方向的平面内绕</a:t>
            </a:r>
            <a:r>
              <a:rPr lang="en-US" altLang="zh-CN" sz="28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点以角速度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lang="zh-CN" altLang="en-US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匀速转动，如图所示，求：金属棒</a:t>
            </a:r>
            <a:r>
              <a:rPr lang="en-US" altLang="zh-CN" sz="28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ab</a:t>
            </a:r>
            <a:r>
              <a:rPr lang="zh-CN" altLang="en-US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上产生的感应电动势。</a:t>
            </a:r>
            <a:endParaRPr lang="zh-CN" altLang="en-US" sz="2800" b="1" dirty="0" smtClean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933657" y="1911204"/>
            <a:ext cx="2922270" cy="2198370"/>
            <a:chOff x="13553" y="4724"/>
            <a:chExt cx="4602" cy="3462"/>
          </a:xfrm>
        </p:grpSpPr>
        <p:pic>
          <p:nvPicPr>
            <p:cNvPr id="3" name="19x2wll40.jpg" descr="id:2147499343;FounderC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xmlns="" val="0"/>
                </a:ext>
              </a:extLst>
            </a:blip>
            <a:stretch>
              <a:fillRect/>
            </a:stretch>
          </p:blipFill>
          <p:spPr bwMode="auto">
            <a:xfrm>
              <a:off x="13553" y="4724"/>
              <a:ext cx="4602" cy="3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组合 8"/>
            <p:cNvGrpSpPr/>
            <p:nvPr/>
          </p:nvGrpSpPr>
          <p:grpSpPr>
            <a:xfrm>
              <a:off x="15143" y="5446"/>
              <a:ext cx="2518" cy="1947"/>
              <a:chOff x="15143" y="5446"/>
              <a:chExt cx="2518" cy="1947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15143" y="6667"/>
                <a:ext cx="572" cy="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2400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17089" y="6667"/>
                <a:ext cx="572" cy="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zh-CN" altLang="en-US" sz="2400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5143" y="5446"/>
                <a:ext cx="572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zh-CN" altLang="en-US" sz="2400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1" name="文本框 10"/>
          <p:cNvSpPr txBox="1"/>
          <p:nvPr/>
        </p:nvSpPr>
        <p:spPr>
          <a:xfrm>
            <a:off x="755015" y="2315210"/>
            <a:ext cx="110959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【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解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】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55650" y="2852420"/>
            <a:ext cx="85083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171575"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由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v=</a:t>
            </a:r>
            <a:r>
              <a:rPr lang="en-US" altLang="zh-CN" sz="24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rω</a:t>
            </a:r>
            <a:r>
              <a:rPr lang="zh-CN" altLang="en-US" sz="2400" b="1" dirty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，可知金属棒上各点处速度与该点到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400" b="1" dirty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点的距离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r</a:t>
            </a:r>
            <a:r>
              <a:rPr lang="zh-CN" altLang="en-US" sz="2400" b="1" dirty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成正比，速度都与棒垂直，我们可以求出棒</a:t>
            </a:r>
            <a:r>
              <a:rPr lang="en-US" altLang="zh-CN" sz="2400" b="1" dirty="0" err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ab</a:t>
            </a:r>
            <a:r>
              <a:rPr lang="zh-CN" altLang="en-US" sz="2400" b="1" dirty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上各点的平均速度：</a:t>
            </a:r>
            <a:r>
              <a:rPr lang="en-US" altLang="zh-CN" sz="2400" b="1" dirty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   </a:t>
            </a:r>
            <a:endParaRPr lang="zh-CN" altLang="en-US" sz="2400" b="1" dirty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70960" y="3933825"/>
            <a:ext cx="575510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只有成正比的量，中点值才等于平均值</a:t>
            </a:r>
            <a:r>
              <a:rPr lang="en-US" altLang="zh-CN" sz="24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)</a:t>
            </a: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040255" y="3759200"/>
          <a:ext cx="1696085" cy="889635"/>
        </p:xfrm>
        <a:graphic>
          <a:graphicData uri="http://schemas.openxmlformats.org/presentationml/2006/ole">
            <p:oleObj spid="_x0000_s31746" r:id="rId4" imgW="533160" imgH="393480" progId="">
              <p:embed/>
            </p:oleObj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635125" y="4631690"/>
            <a:ext cx="358784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1171575"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即与棒中点的速度相同。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635125" y="5329555"/>
            <a:ext cx="111120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可得</a:t>
            </a:r>
            <a:r>
              <a:rPr lang="zh-CN" altLang="en-US" sz="2400" dirty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：</a:t>
            </a:r>
          </a:p>
        </p:txBody>
      </p:sp>
      <p:graphicFrame>
        <p:nvGraphicFramePr>
          <p:cNvPr id="17" name="对象 1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732405" y="5057140"/>
          <a:ext cx="4013200" cy="1004570"/>
        </p:xfrm>
        <a:graphic>
          <a:graphicData uri="http://schemas.openxmlformats.org/presentationml/2006/ole">
            <p:oleObj spid="_x0000_s31745" r:id="rId5" imgW="1117440" imgH="393480" progId="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63500"/>
            <a:ext cx="1777365" cy="1052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0" y="1323340"/>
            <a:ext cx="3676650" cy="40195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255" y="1318895"/>
            <a:ext cx="3467100" cy="3981450"/>
          </a:xfrm>
          <a:prstGeom prst="rect">
            <a:avLst/>
          </a:prstGeom>
        </p:spPr>
      </p:pic>
      <p:sp>
        <p:nvSpPr>
          <p:cNvPr id="45058" name="文本框 45057"/>
          <p:cNvSpPr txBox="1"/>
          <p:nvPr/>
        </p:nvSpPr>
        <p:spPr>
          <a:xfrm>
            <a:off x="2277110" y="501015"/>
            <a:ext cx="4297680" cy="521970"/>
          </a:xfrm>
          <a:prstGeom prst="rect">
            <a:avLst/>
          </a:prstGeom>
          <a:solidFill>
            <a:srgbClr val="0000FF"/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感生电动势和动生电动势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24815" y="5462905"/>
            <a:ext cx="3757295" cy="1198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由磁场变化引起磁通量变化而产生的感应电动势，称为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感生电动势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116320" y="5462905"/>
            <a:ext cx="3467735" cy="11988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导体切割磁感线而产生的感应电动势，称为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动生电动势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368165" y="1361440"/>
            <a:ext cx="1422184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磁场变化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368165" y="2617470"/>
            <a:ext cx="1422184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感应电场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4605655" y="1821815"/>
            <a:ext cx="927735" cy="789940"/>
            <a:chOff x="7253" y="2869"/>
            <a:chExt cx="1461" cy="1244"/>
          </a:xfrm>
        </p:grpSpPr>
        <p:sp>
          <p:nvSpPr>
            <p:cNvPr id="8" name="下箭头 7"/>
            <p:cNvSpPr/>
            <p:nvPr/>
          </p:nvSpPr>
          <p:spPr>
            <a:xfrm>
              <a:off x="7771" y="2869"/>
              <a:ext cx="423" cy="1245"/>
            </a:xfrm>
            <a:prstGeom prst="down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7253" y="3133"/>
              <a:ext cx="768" cy="7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sz="24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7946" y="3133"/>
              <a:ext cx="768" cy="7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sz="24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发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653915" y="3031490"/>
            <a:ext cx="927735" cy="790575"/>
            <a:chOff x="7253" y="2869"/>
            <a:chExt cx="1461" cy="1245"/>
          </a:xfrm>
        </p:grpSpPr>
        <p:sp>
          <p:nvSpPr>
            <p:cNvPr id="14" name="下箭头 13"/>
            <p:cNvSpPr/>
            <p:nvPr/>
          </p:nvSpPr>
          <p:spPr>
            <a:xfrm>
              <a:off x="7771" y="2869"/>
              <a:ext cx="423" cy="1245"/>
            </a:xfrm>
            <a:prstGeom prst="down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7253" y="3133"/>
              <a:ext cx="768" cy="7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sz="24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迫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7946" y="3133"/>
              <a:ext cx="768" cy="7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sz="24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使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4368165" y="3872865"/>
            <a:ext cx="1731564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导体内电荷</a:t>
            </a:r>
          </a:p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做定向移动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4672965" y="4672330"/>
            <a:ext cx="927735" cy="790575"/>
            <a:chOff x="7253" y="2869"/>
            <a:chExt cx="1461" cy="1245"/>
          </a:xfrm>
        </p:grpSpPr>
        <p:sp>
          <p:nvSpPr>
            <p:cNvPr id="21" name="下箭头 20"/>
            <p:cNvSpPr/>
            <p:nvPr/>
          </p:nvSpPr>
          <p:spPr>
            <a:xfrm>
              <a:off x="7771" y="2869"/>
              <a:ext cx="423" cy="1245"/>
            </a:xfrm>
            <a:prstGeom prst="down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253" y="3133"/>
              <a:ext cx="768" cy="7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sz="24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产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7946" y="3133"/>
              <a:ext cx="768" cy="7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sz="24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生</a:t>
              </a: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4283075" y="5497830"/>
            <a:ext cx="1731564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感应电动势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9728200" y="1266190"/>
            <a:ext cx="2350323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导体切割磁感线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0033000" y="2516505"/>
            <a:ext cx="17151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电子与导体一起运动</a:t>
            </a:r>
          </a:p>
        </p:txBody>
      </p:sp>
      <p:sp>
        <p:nvSpPr>
          <p:cNvPr id="28" name="下箭头 27"/>
          <p:cNvSpPr/>
          <p:nvPr/>
        </p:nvSpPr>
        <p:spPr>
          <a:xfrm>
            <a:off x="10752455" y="1725930"/>
            <a:ext cx="268605" cy="790575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下箭头 31"/>
          <p:cNvSpPr/>
          <p:nvPr/>
        </p:nvSpPr>
        <p:spPr>
          <a:xfrm>
            <a:off x="10751820" y="3458845"/>
            <a:ext cx="268605" cy="790575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10536555" y="5167630"/>
            <a:ext cx="927735" cy="790575"/>
            <a:chOff x="7253" y="2869"/>
            <a:chExt cx="1461" cy="1245"/>
          </a:xfrm>
        </p:grpSpPr>
        <p:sp>
          <p:nvSpPr>
            <p:cNvPr id="37" name="下箭头 36"/>
            <p:cNvSpPr/>
            <p:nvPr/>
          </p:nvSpPr>
          <p:spPr>
            <a:xfrm>
              <a:off x="7771" y="2869"/>
              <a:ext cx="423" cy="1245"/>
            </a:xfrm>
            <a:prstGeom prst="down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7253" y="3133"/>
              <a:ext cx="768" cy="7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sz="24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产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7946" y="3133"/>
              <a:ext cx="768" cy="7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sz="24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生</a:t>
              </a: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0225405" y="6051550"/>
            <a:ext cx="1731564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感应电动势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0142220" y="4249420"/>
            <a:ext cx="17151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电子受洛伦兹力而偏移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  <p:cond evt="onBegin" delay="0">
                          <p:tn val="13"/>
                        </p:cond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1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2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002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  <p:cond evt="onBegin" delay="0">
                          <p:tn val="40"/>
                        </p:cond>
                      </p:stCondLst>
                      <p:childTnLst>
                        <p:par>
                          <p:cTn id="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  <p:cond evt="onBegin" delay="0">
                          <p:tn val="48"/>
                        </p:cond>
                      </p:stCondLst>
                      <p:childTnLst>
                        <p:par>
                          <p:cTn id="5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  <p:cond evt="onBegin" delay="0">
                          <p:tn val="54"/>
                        </p:cond>
                      </p:stCondLst>
                      <p:childTnLst>
                        <p:par>
                          <p:cTn id="5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2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002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003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503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  <p:cond evt="onBegin" delay="0">
                          <p:tn val="79"/>
                        </p:cond>
                      </p:stCondLst>
                      <p:childTnLst>
                        <p:par>
                          <p:cTn id="8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8" grpId="0" animBg="1"/>
      <p:bldP spid="5" grpId="0" animBg="1"/>
      <p:bldP spid="6" grpId="0" animBg="1"/>
      <p:bldP spid="7" grpId="0"/>
      <p:bldP spid="9" grpId="0"/>
      <p:bldP spid="17" grpId="0"/>
      <p:bldP spid="24" grpId="0"/>
      <p:bldP spid="25" grpId="0"/>
      <p:bldP spid="26" grpId="0"/>
      <p:bldP spid="28" grpId="0" animBg="1"/>
      <p:bldP spid="32" grpId="0" animBg="1"/>
      <p:bldP spid="40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60960"/>
            <a:ext cx="4461510" cy="8369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55115" y="916940"/>
            <a:ext cx="54254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探究感应电动势与磁通量变化率的关系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070" y="1043940"/>
            <a:ext cx="3829050" cy="27146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0540" y="1396365"/>
            <a:ext cx="765365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</a:t>
            </a:r>
            <a:r>
              <a:rPr lang="zh-CN" altLang="en-US" sz="2400" b="1" dirty="0">
                <a:latin typeface="华文楷体" pitchFamily="2" charset="-122"/>
                <a:ea typeface="华文楷体" pitchFamily="2" charset="-122"/>
                <a:cs typeface="仿宋" panose="02010609060101010101" charset="-122"/>
              </a:rPr>
              <a:t>实验装置如图2-15所示。通过电源使线圈1中的电流发生变化，利用传感器即可得到线圈1产生的磁感应强度随时间变化的图像(a),以及线圈2中对应的感应电动势随时间变化的情况(b).</a:t>
            </a:r>
          </a:p>
          <a:p>
            <a:r>
              <a:rPr lang="en-US" altLang="zh-CN" sz="2400" b="1" dirty="0">
                <a:latin typeface="华文楷体" pitchFamily="2" charset="-122"/>
                <a:ea typeface="华文楷体" pitchFamily="2" charset="-122"/>
                <a:cs typeface="仿宋" panose="02010609060101010101" charset="-122"/>
              </a:rPr>
              <a:t>    </a:t>
            </a:r>
            <a:r>
              <a:rPr lang="en-US" altLang="zh-CN" sz="2400" b="1" dirty="0" smtClean="0">
                <a:latin typeface="华文楷体" pitchFamily="2" charset="-122"/>
                <a:ea typeface="华文楷体" pitchFamily="2" charset="-122"/>
                <a:cs typeface="仿宋" panose="02010609060101010101" charset="-122"/>
              </a:rPr>
              <a:t>    </a:t>
            </a:r>
            <a:r>
              <a:rPr lang="zh-CN" altLang="en-US" sz="2400" b="1" dirty="0" smtClean="0">
                <a:latin typeface="华文楷体" pitchFamily="2" charset="-122"/>
                <a:ea typeface="华文楷体" pitchFamily="2" charset="-122"/>
                <a:cs typeface="仿宋" panose="02010609060101010101" charset="-122"/>
              </a:rPr>
              <a:t>由此</a:t>
            </a:r>
            <a:r>
              <a:rPr lang="zh-CN" altLang="en-US" sz="2400" b="1" dirty="0">
                <a:latin typeface="华文楷体" pitchFamily="2" charset="-122"/>
                <a:ea typeface="华文楷体" pitchFamily="2" charset="-122"/>
                <a:cs typeface="仿宋" panose="02010609060101010101" charset="-122"/>
              </a:rPr>
              <a:t>可得，</a:t>
            </a:r>
            <a:r>
              <a:rPr lang="zh-CN" altLang="en-US" sz="2400" b="1" dirty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  <a:cs typeface="仿宋" panose="02010609060101010101" charset="-122"/>
              </a:rPr>
              <a:t>在线圈横截面积一定的情况下，感应电动势与磁感应强度的变化率成正比</a:t>
            </a:r>
            <a:r>
              <a:rPr lang="zh-CN" altLang="en-US" sz="2400" b="1" dirty="0">
                <a:latin typeface="华文楷体" pitchFamily="2" charset="-122"/>
                <a:ea typeface="华文楷体" pitchFamily="2" charset="-122"/>
                <a:cs typeface="仿宋" panose="02010609060101010101" charset="-122"/>
              </a:rPr>
              <a:t>，即感应电动势与穿过线圈的磁通量变化率成正比。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35" y="4185716"/>
            <a:ext cx="5584825" cy="19888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0251" y="4363458"/>
            <a:ext cx="6571749" cy="216317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-2147482624" descr="LK20-136.TI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990600" y="1438593"/>
            <a:ext cx="1738630" cy="2108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" name="图片 -2147482623" descr="LK20-137.TI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r:link="rId7"/>
          <a:stretch>
            <a:fillRect/>
          </a:stretch>
        </p:blipFill>
        <p:spPr>
          <a:xfrm>
            <a:off x="3815080" y="1423353"/>
            <a:ext cx="1738630" cy="2108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" name="图片 -2147482621" descr="LK20-139.TI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r:link="rId7"/>
          <a:stretch>
            <a:fillRect/>
          </a:stretch>
        </p:blipFill>
        <p:spPr>
          <a:xfrm>
            <a:off x="6639560" y="1453198"/>
            <a:ext cx="1738630" cy="2079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" name="图片 -2147482622" descr="LK20-138.TI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r:link="rId7"/>
          <a:stretch>
            <a:fillRect/>
          </a:stretch>
        </p:blipFill>
        <p:spPr>
          <a:xfrm>
            <a:off x="9497060" y="1438275"/>
            <a:ext cx="1738630" cy="21094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文本框 33"/>
          <p:cNvSpPr txBox="1"/>
          <p:nvPr/>
        </p:nvSpPr>
        <p:spPr>
          <a:xfrm>
            <a:off x="2532380" y="2186940"/>
            <a:ext cx="299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532380" y="3179445"/>
            <a:ext cx="299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390515" y="2176780"/>
            <a:ext cx="299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5390515" y="3169285"/>
            <a:ext cx="299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8161020" y="2186940"/>
            <a:ext cx="299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8161020" y="3179445"/>
            <a:ext cx="299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10995025" y="2195830"/>
            <a:ext cx="299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0995025" y="3188335"/>
            <a:ext cx="299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60680" y="3924300"/>
            <a:ext cx="1137920" cy="8299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磁极靠近线圈</a:t>
            </a:r>
          </a:p>
        </p:txBody>
      </p:sp>
      <p:sp>
        <p:nvSpPr>
          <p:cNvPr id="11" name="右箭头 10"/>
          <p:cNvSpPr/>
          <p:nvPr/>
        </p:nvSpPr>
        <p:spPr>
          <a:xfrm>
            <a:off x="1604645" y="4182110"/>
            <a:ext cx="466090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143224" y="3931151"/>
            <a:ext cx="1812925" cy="8299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线圈与磁极间产生斥力</a:t>
            </a:r>
          </a:p>
        </p:txBody>
      </p:sp>
      <p:sp>
        <p:nvSpPr>
          <p:cNvPr id="14" name="右箭头 13"/>
          <p:cNvSpPr/>
          <p:nvPr/>
        </p:nvSpPr>
        <p:spPr>
          <a:xfrm>
            <a:off x="4029710" y="4182110"/>
            <a:ext cx="466090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535805" y="3924300"/>
            <a:ext cx="1512657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外力克服斥力做功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60680" y="4827270"/>
            <a:ext cx="5577840" cy="4603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ea typeface="+mn-lt"/>
              </a:rPr>
              <a:t>其它形式能量（机械能）转化为电能</a:t>
            </a:r>
            <a:endParaRPr lang="zh-CN" altLang="en-US" sz="2400" b="1">
              <a:solidFill>
                <a:schemeClr val="tx1"/>
              </a:solidFill>
              <a:ea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332855" y="3924300"/>
            <a:ext cx="1137920" cy="8299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磁极远离线圈</a:t>
            </a:r>
          </a:p>
        </p:txBody>
      </p:sp>
      <p:sp>
        <p:nvSpPr>
          <p:cNvPr id="5" name="右箭头 4"/>
          <p:cNvSpPr/>
          <p:nvPr/>
        </p:nvSpPr>
        <p:spPr>
          <a:xfrm>
            <a:off x="7576820" y="4182110"/>
            <a:ext cx="466090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8148955" y="3939540"/>
            <a:ext cx="1812925" cy="8299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线圈与磁极间产生引力</a:t>
            </a:r>
            <a:endParaRPr lang="zh-CN" altLang="en-US" sz="24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9999980" y="4182110"/>
            <a:ext cx="466090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0507980" y="3924300"/>
            <a:ext cx="1454721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外力克服引力做功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32855" y="4846955"/>
            <a:ext cx="5577840" cy="4603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ea typeface="+mn-lt"/>
              </a:rPr>
              <a:t>其它形式能量（机械能）转化为电能</a:t>
            </a:r>
            <a:endParaRPr lang="zh-CN" altLang="en-US" sz="2400" b="1">
              <a:solidFill>
                <a:schemeClr val="tx1"/>
              </a:solidFill>
              <a:ea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3909" y="149446"/>
            <a:ext cx="2352416" cy="1012297"/>
            <a:chOff x="153909" y="193895"/>
            <a:chExt cx="2910230" cy="199962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xmlns="" val="0"/>
                </a:ext>
              </a:extLst>
            </a:blip>
            <a:stretch>
              <a:fillRect/>
            </a:stretch>
          </p:blipFill>
          <p:spPr>
            <a:xfrm>
              <a:off x="153909" y="193895"/>
              <a:ext cx="1219200" cy="1982750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551138" y="916799"/>
              <a:ext cx="2513001" cy="127671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3600" b="1" cap="none" spc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0FF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华文行楷" panose="02010800040101010101" pitchFamily="2" charset="-122"/>
                  <a:ea typeface="华文行楷" panose="02010800040101010101" pitchFamily="2" charset="-122"/>
                </a:rPr>
                <a:t>知识回顾</a:t>
              </a:r>
              <a:endParaRPr lang="zh-CN" altLang="en-US" sz="36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0" grpId="0"/>
      <p:bldP spid="41" grpId="0"/>
      <p:bldP spid="10" grpId="0" animBg="1"/>
      <p:bldP spid="11" grpId="0" animBg="1"/>
      <p:bldP spid="13" grpId="0" animBg="1"/>
      <p:bldP spid="14" grpId="0" animBg="1"/>
      <p:bldP spid="3" grpId="0" animBg="1"/>
      <p:bldP spid="16" grpId="0" animBg="1"/>
      <p:bldP spid="22" grpId="0" animBg="1"/>
      <p:bldP spid="5" grpId="0" animBg="1"/>
      <p:bldP spid="24" grpId="0" animBg="1"/>
      <p:bldP spid="25" grpId="0" animBg="1"/>
      <p:bldP spid="26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xmlns="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矩形 2"/>
          <p:cNvSpPr/>
          <p:nvPr/>
        </p:nvSpPr>
        <p:spPr>
          <a:xfrm>
            <a:off x="2186069" y="2720048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作业：</a:t>
            </a:r>
            <a:endParaRPr lang="zh-CN" altLang="en-US" sz="5400" b="1" cap="none" spc="0">
              <a:ln w="13462">
                <a:solidFill>
                  <a:schemeClr val="bg1"/>
                </a:solidFill>
                <a:prstDash val="solid"/>
              </a:ln>
              <a:solidFill>
                <a:srgbClr val="0000FF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36504" y="3798349"/>
            <a:ext cx="5000625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en-US" altLang="zh-CN" sz="5400" b="1" cap="none" spc="0" baseline="-2500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33</a:t>
            </a:r>
            <a:r>
              <a:rPr lang="zh-CN" altLang="en-US" sz="5400" b="1" baseline="-2500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5400" b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5400" b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5400" b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5400" b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5400" b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5400" b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5400" b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5400" b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endParaRPr lang="en-US" altLang="zh-CN" sz="5400" b="1" cap="none" spc="0" smtClean="0">
              <a:ln w="13462">
                <a:solidFill>
                  <a:schemeClr val="bg1"/>
                </a:solidFill>
                <a:prstDash val="solid"/>
              </a:ln>
              <a:solidFill>
                <a:srgbClr val="0000FF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1087100" y="10325100"/>
            <a:ext cx="355600" cy="266700"/>
          </a:xfrm>
          <a:prstGeom prst="cub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050" y="1722755"/>
            <a:ext cx="3548380" cy="249237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9159875" y="2642870"/>
            <a:ext cx="319405" cy="741045"/>
            <a:chOff x="14781" y="4108"/>
            <a:chExt cx="503" cy="1167"/>
          </a:xfrm>
        </p:grpSpPr>
        <p:cxnSp>
          <p:nvCxnSpPr>
            <p:cNvPr id="9" name="直接箭头连接符 8"/>
            <p:cNvCxnSpPr/>
            <p:nvPr/>
          </p:nvCxnSpPr>
          <p:spPr>
            <a:xfrm flipH="1" flipV="1">
              <a:off x="15284" y="4241"/>
              <a:ext cx="0" cy="1035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14781" y="4108"/>
              <a:ext cx="3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i="1">
                  <a:solidFill>
                    <a:srgbClr val="00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921875" y="2266950"/>
            <a:ext cx="362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8693150" y="2597785"/>
            <a:ext cx="786130" cy="460375"/>
            <a:chOff x="13459" y="4193"/>
            <a:chExt cx="1238" cy="725"/>
          </a:xfrm>
        </p:grpSpPr>
        <p:cxnSp>
          <p:nvCxnSpPr>
            <p:cNvPr id="18" name="直接箭头连接符 17"/>
            <p:cNvCxnSpPr/>
            <p:nvPr/>
          </p:nvCxnSpPr>
          <p:spPr>
            <a:xfrm flipH="1" flipV="1">
              <a:off x="13523" y="4903"/>
              <a:ext cx="1174" cy="15"/>
            </a:xfrm>
            <a:prstGeom prst="straightConnector1">
              <a:avLst/>
            </a:prstGeom>
            <a:ln w="3810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13459" y="4193"/>
              <a:ext cx="93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zh-CN" altLang="en-US" sz="2400" i="1" baseline="-250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安</a:t>
              </a: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474980" y="1491510"/>
            <a:ext cx="6849745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    </a:t>
            </a:r>
            <a:r>
              <a:rPr lang="en-US" altLang="zh-CN" sz="2800" b="1" i="1" dirty="0" err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ab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棒向右切割磁感线运动时，闭合回路产生感应电流，方向从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b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向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a,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由左手定则可知棒</a:t>
            </a:r>
            <a:r>
              <a:rPr lang="en-US" altLang="zh-CN" sz="2800" b="1" i="1" dirty="0" err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ab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受到磁场向左的安培力，要保持棒</a:t>
            </a:r>
            <a:r>
              <a:rPr lang="en-US" altLang="zh-CN" sz="2800" b="1" dirty="0" err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ab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向右做匀速直线运动，外力必须克服安培力做功。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机械能转化为电能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。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052560" y="2110105"/>
            <a:ext cx="4889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＋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9052560" y="3297555"/>
            <a:ext cx="4889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－</a:t>
            </a:r>
          </a:p>
        </p:txBody>
      </p:sp>
      <p:grpSp>
        <p:nvGrpSpPr>
          <p:cNvPr id="31" name="组合 30"/>
          <p:cNvGrpSpPr/>
          <p:nvPr/>
        </p:nvGrpSpPr>
        <p:grpSpPr>
          <a:xfrm rot="10800000">
            <a:off x="8118475" y="2696344"/>
            <a:ext cx="309880" cy="584701"/>
            <a:chOff x="14781" y="4108"/>
            <a:chExt cx="503" cy="1168"/>
          </a:xfrm>
        </p:grpSpPr>
        <p:cxnSp>
          <p:nvCxnSpPr>
            <p:cNvPr id="32" name="直接箭头连接符 31"/>
            <p:cNvCxnSpPr/>
            <p:nvPr/>
          </p:nvCxnSpPr>
          <p:spPr>
            <a:xfrm flipH="1" flipV="1">
              <a:off x="15284" y="4241"/>
              <a:ext cx="0" cy="1035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14781" y="4108"/>
              <a:ext cx="309" cy="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i="1">
                  <a:solidFill>
                    <a:srgbClr val="00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9464675" y="3065780"/>
            <a:ext cx="1023620" cy="469900"/>
            <a:chOff x="14905" y="4828"/>
            <a:chExt cx="1612" cy="740"/>
          </a:xfrm>
        </p:grpSpPr>
        <p:cxnSp>
          <p:nvCxnSpPr>
            <p:cNvPr id="34" name="直接箭头连接符 33"/>
            <p:cNvCxnSpPr/>
            <p:nvPr/>
          </p:nvCxnSpPr>
          <p:spPr>
            <a:xfrm>
              <a:off x="14905" y="4828"/>
              <a:ext cx="1205" cy="15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15625" y="4844"/>
              <a:ext cx="893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2400" i="1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F</a:t>
              </a:r>
              <a:r>
                <a:rPr lang="zh-CN" altLang="en-US" sz="2400" i="1" baseline="-2500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外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53909" y="149446"/>
            <a:ext cx="2352416" cy="1012297"/>
            <a:chOff x="153909" y="193895"/>
            <a:chExt cx="2910230" cy="199962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xmlns="" val="0"/>
                </a:ext>
              </a:extLst>
            </a:blip>
            <a:stretch>
              <a:fillRect/>
            </a:stretch>
          </p:blipFill>
          <p:spPr>
            <a:xfrm>
              <a:off x="153909" y="193895"/>
              <a:ext cx="1219200" cy="198275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551138" y="916799"/>
              <a:ext cx="2513001" cy="127671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3600" b="1" cap="none" spc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0FF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华文行楷" panose="02010800040101010101" pitchFamily="2" charset="-122"/>
                  <a:ea typeface="华文行楷" panose="02010800040101010101" pitchFamily="2" charset="-122"/>
                </a:rPr>
                <a:t>知识回顾</a:t>
              </a:r>
              <a:endParaRPr lang="zh-CN" altLang="en-US" sz="36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74980" y="3862705"/>
            <a:ext cx="8119530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当棒持续向右运动，电路中就有持续的电流产生。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01675" y="4754245"/>
            <a:ext cx="10380345" cy="58356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marR="0" defTabSz="914400">
              <a:spcBef>
                <a:spcPct val="50000"/>
              </a:spcBef>
              <a:buNone/>
            </a:pPr>
            <a:r>
              <a:rPr lang="zh-CN" altLang="en-US" sz="3200" b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将其它形式的能量转化为电能的本领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/>
                <a:ea typeface="等线" panose="02010600030101010101" charset="-122"/>
                <a:sym typeface="+mn-ea"/>
              </a:rPr>
              <a:t>我们称为电动势。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23265" y="5507355"/>
            <a:ext cx="10358755" cy="5835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marR="0" defTabSz="914400">
              <a:spcBef>
                <a:spcPct val="50000"/>
              </a:spcBef>
              <a:buNone/>
            </a:pP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/>
                <a:ea typeface="等线" panose="02010600030101010101" charset="-122"/>
                <a:sym typeface="+mn-ea"/>
              </a:rPr>
              <a:t>由电磁感应现象而出现的电动势，我们称为感应电动势。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  <p:bldP spid="30" grpId="0"/>
      <p:bldP spid="14" grpId="0"/>
      <p:bldP spid="16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缺角矩形 5"/>
          <p:cNvSpPr/>
          <p:nvPr/>
        </p:nvSpPr>
        <p:spPr>
          <a:xfrm>
            <a:off x="265430" y="164465"/>
            <a:ext cx="3190240" cy="506730"/>
          </a:xfrm>
          <a:prstGeom prst="plaqu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smtClean="0"/>
              <a:t>一、感应电动势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4070" y="859155"/>
            <a:ext cx="103905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由电磁感应现象而出现的电动势，我们称为感应电动势。</a:t>
            </a:r>
          </a:p>
        </p:txBody>
      </p:sp>
      <p:pic>
        <p:nvPicPr>
          <p:cNvPr id="33796" name="图片 3379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30045" y="1631315"/>
            <a:ext cx="8497888" cy="26019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8" name="矩形 33797"/>
          <p:cNvSpPr/>
          <p:nvPr/>
        </p:nvSpPr>
        <p:spPr>
          <a:xfrm>
            <a:off x="2133283" y="2207578"/>
            <a:ext cx="431800" cy="1655762"/>
          </a:xfrm>
          <a:prstGeom prst="rect">
            <a:avLst/>
          </a:prstGeom>
          <a:solidFill>
            <a:srgbClr val="FF0000">
              <a:alpha val="45000"/>
            </a:srgbClr>
          </a:solidFill>
          <a:ln w="9525">
            <a:noFill/>
          </a:ln>
        </p:spPr>
        <p:txBody>
          <a:bodyPr anchor="t" anchorCtr="0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799" name="矩形 33798"/>
          <p:cNvSpPr/>
          <p:nvPr/>
        </p:nvSpPr>
        <p:spPr>
          <a:xfrm>
            <a:off x="6525895" y="2423478"/>
            <a:ext cx="431800" cy="1655762"/>
          </a:xfrm>
          <a:prstGeom prst="rect">
            <a:avLst/>
          </a:prstGeom>
          <a:solidFill>
            <a:srgbClr val="FF0000">
              <a:alpha val="45000"/>
            </a:srgbClr>
          </a:solidFill>
          <a:ln w="9525">
            <a:noFill/>
          </a:ln>
        </p:spPr>
        <p:txBody>
          <a:bodyPr anchor="t" anchorCtr="0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34515" y="4628515"/>
            <a:ext cx="83489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能产生感应电动势的那部分导体相当于电源。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文本框 34819"/>
          <p:cNvSpPr txBox="1"/>
          <p:nvPr/>
        </p:nvSpPr>
        <p:spPr>
          <a:xfrm>
            <a:off x="3288983" y="755015"/>
            <a:ext cx="4895850" cy="583565"/>
          </a:xfrm>
          <a:prstGeom prst="rect">
            <a:avLst/>
          </a:prstGeom>
          <a:solidFill>
            <a:srgbClr val="FFCC00"/>
          </a:solidFill>
          <a:ln w="76200" cap="flat" cmpd="sng">
            <a:pattFill prst="horzBrick">
              <a:fgClr>
                <a:schemeClr val="tx1"/>
              </a:fgClr>
              <a:bgClr>
                <a:srgbClr val="FFFFFF"/>
              </a:bgClr>
            </a:patt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i="1"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电磁感应现象的发生过程：</a:t>
            </a:r>
          </a:p>
        </p:txBody>
      </p:sp>
      <p:grpSp>
        <p:nvGrpSpPr>
          <p:cNvPr id="34821" name="组合 34820"/>
          <p:cNvGrpSpPr/>
          <p:nvPr/>
        </p:nvGrpSpPr>
        <p:grpSpPr>
          <a:xfrm>
            <a:off x="1170940" y="294958"/>
            <a:ext cx="1800225" cy="1081087"/>
            <a:chOff x="68" y="73"/>
            <a:chExt cx="1134" cy="726"/>
          </a:xfrm>
        </p:grpSpPr>
        <p:sp>
          <p:nvSpPr>
            <p:cNvPr id="6147" name="爆炸形 2 34821"/>
            <p:cNvSpPr/>
            <p:nvPr/>
          </p:nvSpPr>
          <p:spPr>
            <a:xfrm>
              <a:off x="68" y="73"/>
              <a:ext cx="1134" cy="726"/>
            </a:xfrm>
            <a:prstGeom prst="irregularSeal2">
              <a:avLst/>
            </a:prstGeom>
            <a:gradFill>
              <a:gsLst>
                <a:gs pos="0">
                  <a:srgbClr val="9EE256"/>
                </a:gs>
                <a:gs pos="100000">
                  <a:srgbClr val="52762D"/>
                </a:gs>
              </a:gsLst>
              <a:lin scaled="0"/>
            </a:gra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48" name="矩形 34822"/>
            <p:cNvSpPr/>
            <p:nvPr/>
          </p:nvSpPr>
          <p:spPr>
            <a:xfrm>
              <a:off x="295" y="210"/>
              <a:ext cx="635" cy="421"/>
            </a:xfrm>
            <a:prstGeom prst="rect">
              <a:avLst/>
            </a:prstGeom>
          </p:spPr>
          <p:txBody>
            <a:bodyPr wrap="none" fromWordArt="1">
              <a:prstTxWarp prst="textSlantUp">
                <a:avLst>
                  <a:gd name="adj" fmla="val 32056"/>
                </a:avLst>
              </a:prstTxWarp>
              <a:normAutofit lnSpcReduction="10000"/>
            </a:bodyPr>
            <a:lstStyle/>
            <a:p>
              <a:pPr algn="ctr"/>
              <a:r>
                <a:rPr lang="zh-CN" altLang="en-US" sz="3600" b="1" dirty="0">
                  <a:ln w="9525" cap="flat" cmpd="sng">
                    <a:solidFill>
                      <a:srgbClr val="CC99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gradFill rotWithShape="0">
                    <a:gsLst>
                      <a:gs pos="0">
                        <a:srgbClr val="6600CC"/>
                      </a:gs>
                      <a:gs pos="100000">
                        <a:srgbClr val="CC00CC"/>
                      </a:gs>
                    </a:gsLst>
                    <a:lin ang="5400000" scaled="1"/>
                  </a:gradFill>
                  <a:effectLst>
                    <a:outerShdw dist="53882" dir="2699999" algn="ctr" rotWithShape="0">
                      <a:srgbClr val="9999FF">
                        <a:alpha val="80000"/>
                      </a:srgbClr>
                    </a:outerShdw>
                  </a:effectLst>
                  <a:latin typeface="迷你简胖娃" charset="0"/>
                  <a:ea typeface="迷你简胖娃" charset="0"/>
                </a:rPr>
                <a:t>可见</a:t>
              </a:r>
              <a:r>
                <a:rPr lang="zh-CN" altLang="en-US" sz="3600" dirty="0">
                  <a:ln w="9525" cap="flat" cmpd="sng">
                    <a:solidFill>
                      <a:srgbClr val="CC99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gradFill rotWithShape="0">
                    <a:gsLst>
                      <a:gs pos="0">
                        <a:srgbClr val="6600CC"/>
                      </a:gs>
                      <a:gs pos="100000">
                        <a:srgbClr val="CC00CC"/>
                      </a:gs>
                    </a:gsLst>
                    <a:lin ang="5400000" scaled="1"/>
                  </a:gradFill>
                  <a:effectLst>
                    <a:outerShdw dist="53882" dir="2699999" algn="ctr" rotWithShape="0">
                      <a:srgbClr val="9999FF">
                        <a:alpha val="80000"/>
                      </a:srgbClr>
                    </a:outerShdw>
                  </a:effectLst>
                  <a:latin typeface="迷你简胖娃" charset="0"/>
                  <a:ea typeface="迷你简胖娃" charset="0"/>
                </a:rPr>
                <a:t>：</a:t>
              </a:r>
            </a:p>
          </p:txBody>
        </p:sp>
      </p:grpSp>
      <p:sp>
        <p:nvSpPr>
          <p:cNvPr id="6149" name="文本框 34823"/>
          <p:cNvSpPr txBox="1"/>
          <p:nvPr/>
        </p:nvSpPr>
        <p:spPr>
          <a:xfrm>
            <a:off x="4152583" y="1547178"/>
            <a:ext cx="2879725" cy="583565"/>
          </a:xfrm>
          <a:prstGeom prst="rect">
            <a:avLst/>
          </a:prstGeom>
          <a:solidFill>
            <a:srgbClr val="FFCC00">
              <a:alpha val="25999"/>
            </a:srgbClr>
          </a:solidFill>
          <a:ln w="57150" cap="flat" cmpd="sng">
            <a:pattFill prst="diagBrick">
              <a:fgClr>
                <a:srgbClr val="0000CC"/>
              </a:fgClr>
              <a:bgClr>
                <a:srgbClr val="FFFFFF"/>
              </a:bgClr>
            </a:patt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>
                <a:latin typeface="Times New Roman" panose="02020603050405020304" pitchFamily="18" charset="0"/>
                <a:ea typeface="苏新诗卵石体" pitchFamily="49" charset="-122"/>
              </a:rPr>
              <a:t>磁通量变化</a:t>
            </a:r>
          </a:p>
        </p:txBody>
      </p:sp>
      <p:sp>
        <p:nvSpPr>
          <p:cNvPr id="6150" name="文本框 34824"/>
          <p:cNvSpPr txBox="1"/>
          <p:nvPr/>
        </p:nvSpPr>
        <p:spPr>
          <a:xfrm>
            <a:off x="2352358" y="3274378"/>
            <a:ext cx="2952750" cy="583565"/>
          </a:xfrm>
          <a:prstGeom prst="rect">
            <a:avLst/>
          </a:prstGeom>
          <a:solidFill>
            <a:srgbClr val="FF9900">
              <a:alpha val="25999"/>
            </a:srgbClr>
          </a:solidFill>
          <a:ln w="57150" cap="flat" cmpd="sng">
            <a:pattFill prst="diagBrick">
              <a:fgClr>
                <a:srgbClr val="0000CC"/>
              </a:fgClr>
              <a:bgClr>
                <a:srgbClr val="FFFFFF"/>
              </a:bgClr>
            </a:patt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>
                <a:latin typeface="Times New Roman" panose="02020603050405020304" pitchFamily="18" charset="0"/>
                <a:ea typeface="苏新诗卵石体" pitchFamily="49" charset="-122"/>
              </a:rPr>
              <a:t>产生电动势</a:t>
            </a:r>
          </a:p>
        </p:txBody>
      </p:sp>
      <p:sp>
        <p:nvSpPr>
          <p:cNvPr id="6151" name="文本框 34825"/>
          <p:cNvSpPr txBox="1"/>
          <p:nvPr/>
        </p:nvSpPr>
        <p:spPr>
          <a:xfrm>
            <a:off x="5376545" y="4787265"/>
            <a:ext cx="2233613" cy="583565"/>
          </a:xfrm>
          <a:prstGeom prst="rect">
            <a:avLst/>
          </a:prstGeom>
          <a:solidFill>
            <a:srgbClr val="FFFF00">
              <a:alpha val="25999"/>
            </a:srgbClr>
          </a:solidFill>
          <a:ln w="57150" cap="flat" cmpd="sng">
            <a:pattFill prst="diagBrick">
              <a:fgClr>
                <a:srgbClr val="0000CC"/>
              </a:fgClr>
              <a:bgClr>
                <a:srgbClr val="FFFFFF"/>
              </a:bgClr>
            </a:patt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>
                <a:latin typeface="Times New Roman" panose="02020603050405020304" pitchFamily="18" charset="0"/>
                <a:ea typeface="苏新诗卵石体" pitchFamily="49" charset="-122"/>
              </a:rPr>
              <a:t>出现电流</a:t>
            </a:r>
          </a:p>
        </p:txBody>
      </p:sp>
      <p:sp>
        <p:nvSpPr>
          <p:cNvPr id="34827" name="矩形 34826"/>
          <p:cNvSpPr/>
          <p:nvPr/>
        </p:nvSpPr>
        <p:spPr>
          <a:xfrm>
            <a:off x="5305108" y="3562985"/>
            <a:ext cx="321945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82500" lnSpcReduction="20000"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dirty="0" smtClea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迷你简神工" charset="0"/>
                <a:ea typeface="迷你简神工" charset="0"/>
              </a:rPr>
              <a:t>部分导体</a:t>
            </a:r>
            <a:r>
              <a:rPr lang="zh-CN" altLang="en-US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迷你简神工" charset="0"/>
                <a:ea typeface="迷你简神工" charset="0"/>
              </a:rPr>
              <a:t>成为电源</a:t>
            </a:r>
          </a:p>
        </p:txBody>
      </p:sp>
      <p:sp>
        <p:nvSpPr>
          <p:cNvPr id="34828" name="左箭头 34827"/>
          <p:cNvSpPr/>
          <p:nvPr/>
        </p:nvSpPr>
        <p:spPr>
          <a:xfrm rot="-2270042">
            <a:off x="4330700" y="2299970"/>
            <a:ext cx="1368425" cy="647700"/>
          </a:xfrm>
          <a:prstGeom prst="leftArrow">
            <a:avLst>
              <a:gd name="adj1" fmla="val 50000"/>
              <a:gd name="adj2" fmla="val 38902"/>
            </a:avLst>
          </a:prstGeom>
          <a:solidFill>
            <a:srgbClr val="99CC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29" name="右箭头 34828"/>
          <p:cNvSpPr/>
          <p:nvPr/>
        </p:nvSpPr>
        <p:spPr>
          <a:xfrm rot="1706324">
            <a:off x="3850640" y="4194175"/>
            <a:ext cx="1603375" cy="792480"/>
          </a:xfrm>
          <a:prstGeom prst="rightArrow">
            <a:avLst>
              <a:gd name="adj1" fmla="val 50000"/>
              <a:gd name="adj2" fmla="val 43136"/>
            </a:avLst>
          </a:prstGeom>
          <a:solidFill>
            <a:srgbClr val="99CC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CN" altLang="en-US" sz="2400" b="1" i="1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闭合电路</a:t>
            </a:r>
          </a:p>
        </p:txBody>
      </p:sp>
      <p:grpSp>
        <p:nvGrpSpPr>
          <p:cNvPr id="6155" name="组合 34833"/>
          <p:cNvGrpSpPr/>
          <p:nvPr/>
        </p:nvGrpSpPr>
        <p:grpSpPr>
          <a:xfrm>
            <a:off x="1992313" y="9621838"/>
            <a:ext cx="1800225" cy="1081087"/>
            <a:chOff x="68" y="73"/>
            <a:chExt cx="1134" cy="726"/>
          </a:xfrm>
        </p:grpSpPr>
        <p:sp>
          <p:nvSpPr>
            <p:cNvPr id="6156" name="爆炸形 2 34834"/>
            <p:cNvSpPr/>
            <p:nvPr/>
          </p:nvSpPr>
          <p:spPr>
            <a:xfrm>
              <a:off x="68" y="73"/>
              <a:ext cx="1134" cy="726"/>
            </a:xfrm>
            <a:prstGeom prst="irregularSeal2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57" name="矩形 34835"/>
            <p:cNvSpPr/>
            <p:nvPr/>
          </p:nvSpPr>
          <p:spPr>
            <a:xfrm>
              <a:off x="295" y="210"/>
              <a:ext cx="635" cy="421"/>
            </a:xfrm>
            <a:prstGeom prst="rect">
              <a:avLst/>
            </a:prstGeom>
          </p:spPr>
          <p:txBody>
            <a:bodyPr wrap="none" fromWordArt="1">
              <a:prstTxWarp prst="textSlantUp">
                <a:avLst>
                  <a:gd name="adj" fmla="val 32056"/>
                </a:avLst>
              </a:prstTxWarp>
              <a:normAutofit lnSpcReduction="10000"/>
            </a:bodyPr>
            <a:lstStyle/>
            <a:p>
              <a:pPr algn="ctr"/>
              <a:r>
                <a:rPr lang="zh-CN" altLang="en-US" sz="3600">
                  <a:ln w="9525" cap="flat" cmpd="sng">
                    <a:solidFill>
                      <a:srgbClr val="CC99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gradFill rotWithShape="0">
                    <a:gsLst>
                      <a:gs pos="0">
                        <a:srgbClr val="6600CC"/>
                      </a:gs>
                      <a:gs pos="100000">
                        <a:srgbClr val="CC00CC"/>
                      </a:gs>
                    </a:gsLst>
                    <a:lin ang="5400000" scaled="1"/>
                  </a:gradFill>
                  <a:effectLst>
                    <a:outerShdw dist="53882" dir="2699999" algn="ctr" rotWithShape="0">
                      <a:srgbClr val="9999FF">
                        <a:alpha val="80000"/>
                      </a:srgbClr>
                    </a:outerShdw>
                  </a:effectLst>
                  <a:latin typeface="迷你简胖娃" charset="0"/>
                  <a:ea typeface="迷你简胖娃" charset="0"/>
                </a:rPr>
                <a:t>可见：</a:t>
              </a:r>
            </a:p>
          </p:txBody>
        </p:sp>
      </p:grpSp>
      <p:grpSp>
        <p:nvGrpSpPr>
          <p:cNvPr id="34846" name="组合 34845"/>
          <p:cNvGrpSpPr/>
          <p:nvPr/>
        </p:nvGrpSpPr>
        <p:grpSpPr>
          <a:xfrm>
            <a:off x="6817995" y="1905953"/>
            <a:ext cx="2016125" cy="720725"/>
            <a:chOff x="4195" y="799"/>
            <a:chExt cx="1270" cy="454"/>
          </a:xfrm>
        </p:grpSpPr>
        <p:sp>
          <p:nvSpPr>
            <p:cNvPr id="6159" name="矩形 34842"/>
            <p:cNvSpPr/>
            <p:nvPr/>
          </p:nvSpPr>
          <p:spPr>
            <a:xfrm>
              <a:off x="4241" y="845"/>
              <a:ext cx="1152" cy="34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  <a:normAutofit fontScale="90000" lnSpcReduction="10000"/>
            </a:bodyPr>
            <a:lstStyle/>
            <a:p>
              <a:pPr algn="ctr"/>
              <a:r>
                <a:rPr lang="zh-CN" altLang="en-US" sz="3600" b="1" dirty="0">
                  <a:gradFill rotWithShape="1">
                    <a:gsLst>
                      <a:gs pos="0">
                        <a:srgbClr val="FF7D7D"/>
                      </a:gs>
                      <a:gs pos="50000">
                        <a:srgbClr val="FF0000"/>
                      </a:gs>
                      <a:gs pos="100000">
                        <a:srgbClr val="FF7D7D"/>
                      </a:gs>
                    </a:gsLst>
                    <a:lin ang="5400000" scaled="1"/>
                  </a:gradFill>
                  <a:effectLst>
                    <a:outerShdw dist="35921" dir="2699999" algn="ctr" rotWithShape="0">
                      <a:srgbClr val="C0C0C0">
                        <a:alpha val="80000"/>
                      </a:srgbClr>
                    </a:outerShdw>
                  </a:effectLst>
                  <a:latin typeface="迷你简胖头鱼" charset="0"/>
                  <a:ea typeface="迷你简胖头鱼" charset="0"/>
                </a:rPr>
                <a:t>根本原因</a:t>
              </a:r>
            </a:p>
          </p:txBody>
        </p:sp>
        <p:sp>
          <p:nvSpPr>
            <p:cNvPr id="6160" name="矩形 34844"/>
            <p:cNvSpPr/>
            <p:nvPr/>
          </p:nvSpPr>
          <p:spPr>
            <a:xfrm>
              <a:off x="4195" y="799"/>
              <a:ext cx="1270" cy="454"/>
            </a:xfrm>
            <a:prstGeom prst="rect">
              <a:avLst/>
            </a:prstGeom>
            <a:noFill/>
            <a:ln w="57150" cap="flat" cmpd="thickThin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4847" name="组合 34846"/>
          <p:cNvGrpSpPr/>
          <p:nvPr/>
        </p:nvGrpSpPr>
        <p:grpSpPr>
          <a:xfrm>
            <a:off x="1993583" y="3850640"/>
            <a:ext cx="1152525" cy="720725"/>
            <a:chOff x="4195" y="799"/>
            <a:chExt cx="1270" cy="454"/>
          </a:xfrm>
        </p:grpSpPr>
        <p:sp>
          <p:nvSpPr>
            <p:cNvPr id="6162" name="矩形 34847"/>
            <p:cNvSpPr/>
            <p:nvPr/>
          </p:nvSpPr>
          <p:spPr>
            <a:xfrm>
              <a:off x="4241" y="845"/>
              <a:ext cx="1152" cy="34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  <a:normAutofit fontScale="90000" lnSpcReduction="10000"/>
            </a:bodyPr>
            <a:lstStyle/>
            <a:p>
              <a:pPr algn="ctr"/>
              <a:r>
                <a:rPr lang="zh-CN" altLang="en-US" sz="3600" b="1" dirty="0">
                  <a:gradFill rotWithShape="1">
                    <a:gsLst>
                      <a:gs pos="0">
                        <a:srgbClr val="FF7D7D"/>
                      </a:gs>
                      <a:gs pos="50000">
                        <a:srgbClr val="FF0000"/>
                      </a:gs>
                      <a:gs pos="100000">
                        <a:srgbClr val="FF7D7D"/>
                      </a:gs>
                    </a:gsLst>
                    <a:lin ang="5400000" scaled="1"/>
                  </a:gradFill>
                  <a:effectLst>
                    <a:outerShdw dist="35921" dir="2699999" algn="ctr" rotWithShape="0">
                      <a:srgbClr val="C0C0C0">
                        <a:alpha val="80000"/>
                      </a:srgbClr>
                    </a:outerShdw>
                  </a:effectLst>
                  <a:latin typeface="迷你简胖头鱼" charset="0"/>
                  <a:ea typeface="迷你简胖头鱼" charset="0"/>
                </a:rPr>
                <a:t>本质</a:t>
              </a:r>
            </a:p>
          </p:txBody>
        </p:sp>
        <p:sp>
          <p:nvSpPr>
            <p:cNvPr id="6163" name="矩形 34848"/>
            <p:cNvSpPr/>
            <p:nvPr/>
          </p:nvSpPr>
          <p:spPr>
            <a:xfrm>
              <a:off x="4195" y="799"/>
              <a:ext cx="1270" cy="454"/>
            </a:xfrm>
            <a:prstGeom prst="rect">
              <a:avLst/>
            </a:prstGeom>
            <a:noFill/>
            <a:ln w="57150" cap="flat" cmpd="thickThin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4850" name="组合 34849"/>
          <p:cNvGrpSpPr/>
          <p:nvPr/>
        </p:nvGrpSpPr>
        <p:grpSpPr>
          <a:xfrm>
            <a:off x="7537133" y="5219065"/>
            <a:ext cx="1152525" cy="720725"/>
            <a:chOff x="4195" y="799"/>
            <a:chExt cx="1270" cy="454"/>
          </a:xfrm>
        </p:grpSpPr>
        <p:sp>
          <p:nvSpPr>
            <p:cNvPr id="6165" name="矩形 34850"/>
            <p:cNvSpPr/>
            <p:nvPr/>
          </p:nvSpPr>
          <p:spPr>
            <a:xfrm>
              <a:off x="4241" y="845"/>
              <a:ext cx="1152" cy="34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  <a:normAutofit fontScale="90000" lnSpcReduction="10000"/>
            </a:bodyPr>
            <a:lstStyle/>
            <a:p>
              <a:pPr algn="ctr"/>
              <a:r>
                <a:rPr lang="zh-CN" altLang="en-US" sz="3600" b="1" dirty="0">
                  <a:gradFill rotWithShape="1">
                    <a:gsLst>
                      <a:gs pos="0">
                        <a:srgbClr val="FF7D7D"/>
                      </a:gs>
                      <a:gs pos="50000">
                        <a:srgbClr val="FF0000"/>
                      </a:gs>
                      <a:gs pos="100000">
                        <a:srgbClr val="FF7D7D"/>
                      </a:gs>
                    </a:gsLst>
                    <a:lin ang="5400000" scaled="1"/>
                  </a:gradFill>
                  <a:effectLst>
                    <a:outerShdw dist="35921" dir="2699999" algn="ctr" rotWithShape="0">
                      <a:srgbClr val="C0C0C0">
                        <a:alpha val="80000"/>
                      </a:srgbClr>
                    </a:outerShdw>
                  </a:effectLst>
                  <a:latin typeface="迷你简胖头鱼" charset="0"/>
                  <a:ea typeface="迷你简胖头鱼" charset="0"/>
                </a:rPr>
                <a:t>现象</a:t>
              </a:r>
            </a:p>
          </p:txBody>
        </p:sp>
        <p:sp>
          <p:nvSpPr>
            <p:cNvPr id="6166" name="矩形 34851"/>
            <p:cNvSpPr/>
            <p:nvPr/>
          </p:nvSpPr>
          <p:spPr>
            <a:xfrm>
              <a:off x="4195" y="799"/>
              <a:ext cx="1270" cy="454"/>
            </a:xfrm>
            <a:prstGeom prst="rect">
              <a:avLst/>
            </a:prstGeom>
            <a:noFill/>
            <a:ln w="57150" cap="flat" cmpd="thickThin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PNG-00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" y="0"/>
            <a:ext cx="1470025" cy="14700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34135" y="6137910"/>
            <a:ext cx="9671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电磁感应现象中，感应电动势</a:t>
            </a:r>
            <a:r>
              <a:rPr lang="zh-CN" altLang="en-US" sz="2800" b="1" dirty="0">
                <a:solidFill>
                  <a:srgbClr val="FF0000"/>
                </a:solidFill>
              </a:rPr>
              <a:t>更能反映</a:t>
            </a:r>
            <a:r>
              <a:rPr lang="zh-CN" altLang="en-US" sz="2800" b="1" dirty="0"/>
              <a:t>电磁感应现象的</a:t>
            </a:r>
            <a:r>
              <a:rPr lang="zh-CN" altLang="en-US" sz="2800" b="1" dirty="0">
                <a:solidFill>
                  <a:srgbClr val="FF0000"/>
                </a:solidFill>
              </a:rPr>
              <a:t>本质</a:t>
            </a:r>
            <a:r>
              <a:rPr lang="zh-CN" altLang="en-US" sz="2800" b="1" dirty="0"/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  <p:cond evt="onBegin" delay="0">
                          <p:tn val="13"/>
                        </p:cond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  <p:cond evt="onBegin" delay="0">
                          <p:tn val="20"/>
                        </p:cond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4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  <p:cond evt="onBegin" delay="0">
                          <p:tn val="25"/>
                        </p:cond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  <p:cond evt="onBegin" delay="0">
                          <p:tn val="36"/>
                        </p:cond>
                      </p:stCondLst>
                      <p:childTnLst>
                        <p:par>
                          <p:cTn id="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  <p:cond evt="onBegin" delay="0">
                          <p:tn val="41"/>
                        </p:cond>
                      </p:stCondLst>
                      <p:childTnLst>
                        <p:par>
                          <p:cTn id="4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  <p:cond evt="onBegin" delay="0">
                          <p:tn val="48"/>
                        </p:cond>
                      </p:stCondLst>
                      <p:childTnLst>
                        <p:par>
                          <p:cTn id="5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  <p:cond evt="onBegin" delay="0">
                          <p:tn val="54"/>
                        </p:cond>
                      </p:stCondLst>
                      <p:childTnLst>
                        <p:par>
                          <p:cTn id="5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  <p:cond evt="onBegin" delay="0">
                          <p:tn val="60"/>
                        </p:cond>
                      </p:stCondLst>
                      <p:childTnLst>
                        <p:par>
                          <p:cTn id="6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  <p:cond evt="onBegin" delay="0">
                          <p:tn val="66"/>
                        </p:cond>
                      </p:stCondLst>
                      <p:childTnLst>
                        <p:par>
                          <p:cTn id="6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5" grpId="0" animBg="1"/>
      <p:bldP spid="6149" grpId="0" animBg="1"/>
      <p:bldP spid="6150" grpId="0" animBg="1"/>
      <p:bldP spid="6151" grpId="0" animBg="1"/>
      <p:bldP spid="34829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1" name="文本框 36870"/>
          <p:cNvSpPr txBox="1"/>
          <p:nvPr/>
        </p:nvSpPr>
        <p:spPr>
          <a:xfrm>
            <a:off x="1225550" y="381000"/>
            <a:ext cx="6690360" cy="52197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R="0" defTabSz="914400">
              <a:spcBef>
                <a:spcPct val="50000"/>
              </a:spcBef>
              <a:buNone/>
            </a:pPr>
            <a:r>
              <a:rPr kumimoji="0" lang="zh-CN" altLang="en-US" sz="2800" kern="1200" cap="none" spc="0" normalizeH="0" baseline="0" noProof="1">
                <a:solidFill>
                  <a:schemeClr val="tx1"/>
                </a:solidFill>
                <a:effectLst/>
                <a:latin typeface="等线"/>
                <a:ea typeface="等线" panose="02010600030101010101" charset="-122"/>
                <a:cs typeface="+mn-cs"/>
                <a:sym typeface="+mn-ea"/>
              </a:rPr>
              <a:t>电源即使不接入电路中其电动势依然存在</a:t>
            </a:r>
          </a:p>
        </p:txBody>
      </p:sp>
      <p:sp>
        <p:nvSpPr>
          <p:cNvPr id="7171" name="文本框 36871"/>
          <p:cNvSpPr txBox="1"/>
          <p:nvPr/>
        </p:nvSpPr>
        <p:spPr>
          <a:xfrm>
            <a:off x="4310380" y="986790"/>
            <a:ext cx="7345680" cy="1076325"/>
          </a:xfrm>
          <a:prstGeom prst="rect">
            <a:avLst/>
          </a:prstGeom>
          <a:solidFill>
            <a:srgbClr val="FFCC00"/>
          </a:solidFill>
          <a:ln w="76200" cap="flat" cmpd="sng">
            <a:pattFill prst="horzBrick">
              <a:fgClr>
                <a:schemeClr val="tx1"/>
              </a:fgClr>
              <a:bgClr>
                <a:srgbClr val="FFFFFF"/>
              </a:bgClr>
            </a:patt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i="1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在电磁感应现象中，感应电动势的产生与电路</a:t>
            </a:r>
            <a:r>
              <a:rPr lang="zh-CN" altLang="en-US" sz="3200" b="1" i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是否闭合无关</a:t>
            </a:r>
            <a:r>
              <a:rPr lang="zh-CN" altLang="en-US" sz="3200" i="1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grpSp>
        <p:nvGrpSpPr>
          <p:cNvPr id="36868" name="组合 36867"/>
          <p:cNvGrpSpPr/>
          <p:nvPr/>
        </p:nvGrpSpPr>
        <p:grpSpPr>
          <a:xfrm>
            <a:off x="2281238" y="983919"/>
            <a:ext cx="1800225" cy="1081088"/>
            <a:chOff x="237" y="57"/>
            <a:chExt cx="1134" cy="726"/>
          </a:xfrm>
        </p:grpSpPr>
        <p:sp>
          <p:nvSpPr>
            <p:cNvPr id="7173" name="爆炸形 2 36868"/>
            <p:cNvSpPr/>
            <p:nvPr/>
          </p:nvSpPr>
          <p:spPr>
            <a:xfrm>
              <a:off x="237" y="57"/>
              <a:ext cx="1134" cy="726"/>
            </a:xfrm>
            <a:prstGeom prst="irregularSeal2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4" name="矩形 36869"/>
            <p:cNvSpPr/>
            <p:nvPr/>
          </p:nvSpPr>
          <p:spPr>
            <a:xfrm>
              <a:off x="433" y="211"/>
              <a:ext cx="635" cy="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xmlns="">
                  <a:gradFill rotWithShape="1">
                    <a:gsLst>
                      <a:gs pos="0">
                        <a:schemeClr val="accent5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5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5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fromWordArt="1">
              <a:prstTxWarp prst="textSlantUp">
                <a:avLst>
                  <a:gd name="adj" fmla="val 32056"/>
                </a:avLst>
              </a:prstTxWarp>
              <a:normAutofit lnSpcReduction="10000"/>
            </a:bodyPr>
            <a:lstStyle/>
            <a:p>
              <a:pPr algn="ctr"/>
              <a:r>
                <a:rPr lang="zh-CN" altLang="en-US" sz="3600" b="1" dirty="0">
                  <a:ln w="9525" cap="flat" cmpd="sng">
                    <a:solidFill>
                      <a:srgbClr val="CC99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solidFill>
                    <a:srgbClr val="FF0000"/>
                  </a:solidFill>
                  <a:effectLst>
                    <a:outerShdw dist="53882" dir="2699999" algn="ctr" rotWithShape="0">
                      <a:srgbClr val="9999FF">
                        <a:alpha val="80000"/>
                      </a:srgbClr>
                    </a:outerShdw>
                  </a:effectLst>
                  <a:latin typeface="迷你简胖娃" charset="0"/>
                  <a:ea typeface="迷你简胖娃" charset="0"/>
                </a:rPr>
                <a:t>因此</a:t>
              </a:r>
              <a:r>
                <a:rPr lang="zh-CN" altLang="en-US" sz="3600" dirty="0">
                  <a:ln w="9525" cap="flat" cmpd="sng">
                    <a:solidFill>
                      <a:srgbClr val="CC99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solidFill>
                    <a:srgbClr val="FF0000"/>
                  </a:solidFill>
                  <a:effectLst>
                    <a:outerShdw dist="53882" dir="2699999" algn="ctr" rotWithShape="0">
                      <a:srgbClr val="9999FF">
                        <a:alpha val="80000"/>
                      </a:srgbClr>
                    </a:outerShdw>
                  </a:effectLst>
                  <a:latin typeface="迷你简胖娃" charset="0"/>
                  <a:ea typeface="迷你简胖娃" charset="0"/>
                </a:rPr>
                <a:t>：</a:t>
              </a:r>
            </a:p>
          </p:txBody>
        </p:sp>
      </p:grpSp>
      <p:sp>
        <p:nvSpPr>
          <p:cNvPr id="36873" name="矩形 36872"/>
          <p:cNvSpPr/>
          <p:nvPr/>
        </p:nvSpPr>
        <p:spPr>
          <a:xfrm>
            <a:off x="501650" y="2208530"/>
            <a:ext cx="11188065" cy="1568450"/>
          </a:xfrm>
          <a:prstGeom prst="rect">
            <a:avLst/>
          </a:prstGeom>
          <a:noFill/>
          <a:ln w="57150" cap="flat" cmpd="thickThin">
            <a:solidFill>
              <a:srgbClr val="99CC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即：</a:t>
            </a:r>
            <a:r>
              <a:rPr lang="zh-CN" altLang="en-US" sz="2800" b="1" dirty="0">
                <a:latin typeface="仿宋" panose="02010609060101010101" charset="-122"/>
                <a:ea typeface="等线"/>
              </a:rPr>
              <a:t>不论电路是否闭合，只要穿过电路的磁通量发生变化，电路中就产生感应电动势；如果是导线切割磁感线，导线的两端就出现感应电动势。</a:t>
            </a:r>
          </a:p>
        </p:txBody>
      </p:sp>
      <p:sp>
        <p:nvSpPr>
          <p:cNvPr id="36874" name="文本框 36873"/>
          <p:cNvSpPr txBox="1"/>
          <p:nvPr/>
        </p:nvSpPr>
        <p:spPr>
          <a:xfrm>
            <a:off x="2473325" y="4625975"/>
            <a:ext cx="9025890" cy="10763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>
            <a:spAutoFit/>
          </a:bodyPr>
          <a:lstStyle/>
          <a:p>
            <a:pPr marR="0" defTabSz="914400">
              <a:spcBef>
                <a:spcPct val="50000"/>
              </a:spcBef>
              <a:buNone/>
            </a:pPr>
            <a:r>
              <a:rPr kumimoji="0" lang="en-US" altLang="zh-CN" sz="3200" b="1" kern="1200" cap="none" spc="0" normalizeH="0" baseline="0" noProof="1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    </a:t>
            </a:r>
            <a:r>
              <a:rPr kumimoji="0" lang="zh-CN" altLang="en-US" sz="3200" b="1" kern="1200" cap="none" spc="0" normalizeH="0" baseline="0" noProof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电动势有大小之分，那么电磁感应现象中</a:t>
            </a:r>
            <a:r>
              <a:rPr kumimoji="0" lang="zh-CN" altLang="en-US" sz="3200" b="1" kern="1200" cap="none" spc="0" normalizeH="0" baseline="0" noProof="1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感应电动势的大小又与哪些因素有关</a:t>
            </a:r>
            <a:r>
              <a:rPr kumimoji="0" lang="zh-CN" altLang="en-US" sz="3200" b="1" kern="1200" cap="none" spc="0" normalizeH="0" baseline="0" noProof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呢？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35" y="4146550"/>
            <a:ext cx="1217295" cy="163258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xmlns="" val="0"/>
              </a:ext>
            </a:extLst>
          </a:blip>
          <a:stretch>
            <a:fillRect/>
          </a:stretch>
        </p:blipFill>
        <p:spPr>
          <a:xfrm>
            <a:off x="316865" y="51435"/>
            <a:ext cx="985520" cy="10039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  <p:cond evt="onBegin" delay="0">
                          <p:tn val="9"/>
                        </p:cond>
                      </p:stCondLst>
                      <p:childTnLst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  <p:cond evt="onBegin" delay="0">
                          <p:tn val="20"/>
                        </p:cond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80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80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80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  <p:cond evt="onBegin" delay="0">
                          <p:tn val="27"/>
                        </p:cond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3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nimBg="1"/>
      <p:bldP spid="7171" grpId="0" animBg="1"/>
      <p:bldP spid="36873" grpId="0" animBg="1"/>
      <p:bldP spid="3687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66065" y="144780"/>
            <a:ext cx="2919095" cy="875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59535" y="1496060"/>
            <a:ext cx="44856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感应电动势与磁通量变化的关系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75030" y="2103120"/>
            <a:ext cx="61067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方正粗黑宋简体" pitchFamily="2" charset="-122"/>
                <a:ea typeface="方正粗黑宋简体" pitchFamily="2" charset="-122"/>
              </a:rPr>
              <a:t>如图</a:t>
            </a:r>
            <a:r>
              <a:rPr lang="en-US" altLang="zh-CN" sz="2400" b="1" dirty="0">
                <a:latin typeface="方正粗黑宋简体" pitchFamily="2" charset="-122"/>
                <a:ea typeface="方正粗黑宋简体" pitchFamily="2" charset="-122"/>
              </a:rPr>
              <a:t>2-8</a:t>
            </a:r>
            <a:r>
              <a:rPr lang="zh-CN" altLang="en-US" sz="2400" b="1" dirty="0">
                <a:latin typeface="方正粗黑宋简体" pitchFamily="2" charset="-122"/>
                <a:ea typeface="方正粗黑宋简体" pitchFamily="2" charset="-122"/>
              </a:rPr>
              <a:t>，用螺线管与电流计组成闭合回路，将条形磁铁以不同的速度插入或拔出螺线管。观察电流计指针的偏转情况。</a:t>
            </a:r>
          </a:p>
        </p:txBody>
      </p:sp>
      <p:pic>
        <p:nvPicPr>
          <p:cNvPr id="5" name="图片 4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3835" y="1221740"/>
            <a:ext cx="3888740" cy="362394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28538" y="3506896"/>
            <a:ext cx="986827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400" smtClean="0">
                <a:solidFill>
                  <a:srgbClr val="FF0000"/>
                </a:solidFill>
              </a:rPr>
              <a:t>现象：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44650" y="3449320"/>
            <a:ext cx="60496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等线"/>
              </a:rPr>
              <a:t>条形磁铁插入或拔出的速度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等线"/>
              </a:rPr>
              <a:t>越快</a:t>
            </a:r>
            <a:r>
              <a:rPr lang="zh-CN" altLang="en-US" sz="2400" b="1" dirty="0">
                <a:latin typeface="楷体" panose="02010609060101010101" pitchFamily="49" charset="-122"/>
                <a:ea typeface="等线"/>
              </a:rPr>
              <a:t>时，指针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等线"/>
              </a:rPr>
              <a:t>偏转角度越大</a:t>
            </a:r>
            <a:r>
              <a:rPr lang="zh-CN" altLang="en-US" sz="2400" b="1" dirty="0">
                <a:latin typeface="楷体" panose="02010609060101010101" pitchFamily="49" charset="-122"/>
                <a:ea typeface="等线"/>
              </a:rPr>
              <a:t>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29173" y="4384466"/>
            <a:ext cx="986827" cy="46037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400" smtClean="0">
                <a:solidFill>
                  <a:srgbClr val="FF0000"/>
                </a:solidFill>
              </a:rPr>
              <a:t>结论：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44650" y="4426585"/>
            <a:ext cx="6049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等线"/>
              </a:rPr>
              <a:t>感应电动势的大小与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等线"/>
              </a:rPr>
              <a:t>磁通量的变化快慢</a:t>
            </a:r>
            <a:r>
              <a:rPr lang="zh-CN" altLang="en-US" sz="2400" b="1" dirty="0">
                <a:latin typeface="楷体" panose="02010609060101010101" pitchFamily="49" charset="-122"/>
                <a:ea typeface="等线"/>
              </a:rPr>
              <a:t>有关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" grpId="0"/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缺角矩形 5"/>
          <p:cNvSpPr/>
          <p:nvPr/>
        </p:nvSpPr>
        <p:spPr>
          <a:xfrm>
            <a:off x="265430" y="164465"/>
            <a:ext cx="3190240" cy="506730"/>
          </a:xfrm>
          <a:prstGeom prst="plaqu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smtClean="0"/>
              <a:t>二、电磁感应定律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40430" y="927071"/>
            <a:ext cx="9775433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磁通量的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变化快慢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用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单位时间的磁通变化量，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即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磁通量变化率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来表示。</a:t>
            </a:r>
          </a:p>
        </p:txBody>
      </p:sp>
      <p:sp>
        <p:nvSpPr>
          <p:cNvPr id="40969" name="文本框 40968"/>
          <p:cNvSpPr txBox="1"/>
          <p:nvPr/>
        </p:nvSpPr>
        <p:spPr>
          <a:xfrm>
            <a:off x="1288733" y="1804035"/>
            <a:ext cx="2952750" cy="5921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None/>
            </a:pPr>
            <a:r>
              <a:rPr kumimoji="0" lang="zh-CN" altLang="en-US" sz="3200" b="1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简中圆" pitchFamily="2" charset="-122"/>
                <a:cs typeface="+mn-cs"/>
                <a:sym typeface="+mn-ea"/>
              </a:rPr>
              <a:t>磁通量变化率：</a:t>
            </a:r>
            <a:endParaRPr kumimoji="0" lang="zh-CN" altLang="en-US" sz="2800" b="1" kern="1200" cap="none" spc="0" normalizeH="0" baseline="0" noProof="1">
              <a:solidFill>
                <a:schemeClr val="bg1"/>
              </a:solidFill>
              <a:latin typeface="Times New Roman" panose="02020603050405020304" pitchFamily="18" charset="0"/>
              <a:ea typeface="微软简中圆" pitchFamily="2" charset="-122"/>
              <a:cs typeface="+mn-cs"/>
              <a:sym typeface="+mn-ea"/>
            </a:endParaRP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408295" y="1510664"/>
          <a:ext cx="2041129" cy="1361193"/>
        </p:xfrm>
        <a:graphic>
          <a:graphicData uri="http://schemas.openxmlformats.org/presentationml/2006/ole">
            <p:oleObj spid="_x0000_s1038" r:id="rId3" imgW="647640" imgH="431640" progId="">
              <p:embed/>
            </p:oleObj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194301" y="3269271"/>
            <a:ext cx="2316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>
                    <a:srgbClr val="FFFFFF"/>
                  </a:outerShdw>
                </a:effectLst>
                <a:latin typeface="等线"/>
                <a:ea typeface="等线" panose="02010600030101010101" charset="-122"/>
                <a:sym typeface="+mn-ea"/>
              </a:rPr>
              <a:t>精确实验表明：</a:t>
            </a:r>
          </a:p>
        </p:txBody>
      </p:sp>
      <p:pic>
        <p:nvPicPr>
          <p:cNvPr id="7" name="图片 6" descr="PNG-00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29" y="2778486"/>
            <a:ext cx="1022985" cy="1022985"/>
          </a:xfrm>
          <a:prstGeom prst="rect">
            <a:avLst/>
          </a:prstGeom>
        </p:spPr>
      </p:pic>
      <p:sp>
        <p:nvSpPr>
          <p:cNvPr id="40975" name="文本框 40974"/>
          <p:cNvSpPr txBox="1"/>
          <p:nvPr/>
        </p:nvSpPr>
        <p:spPr>
          <a:xfrm>
            <a:off x="1309702" y="3862029"/>
            <a:ext cx="10044430" cy="1076325"/>
          </a:xfrm>
          <a:prstGeom prst="rect">
            <a:avLst/>
          </a:prstGeom>
          <a:solidFill>
            <a:srgbClr val="CCFFCC"/>
          </a:solidFill>
          <a:ln w="57150" cap="flat" cmpd="thickThin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marR="0" defTabSz="914400">
              <a:spcBef>
                <a:spcPct val="50000"/>
              </a:spcBef>
              <a:buNone/>
            </a:pPr>
            <a:r>
              <a:rPr kumimoji="0" lang="en-US" altLang="zh-CN" sz="3200" b="1" kern="1200" cap="none" spc="0" normalizeH="0" baseline="0" noProof="1">
                <a:effectLst>
                  <a:outerShdw blurRad="38100" dist="38100" dir="2700000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    </a:t>
            </a:r>
            <a:r>
              <a:rPr kumimoji="0" lang="zh-CN" altLang="en-US" sz="3200" b="1" kern="1200" cap="none" spc="0" normalizeH="0" baseline="0" noProof="1">
                <a:effectLst>
                  <a:outerShdw blurRad="38100" dist="38100" dir="2700000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回路中感应电动势的大小，跟穿过该回路的磁通量变化率成正比。</a:t>
            </a:r>
            <a:endParaRPr kumimoji="0" lang="zh-CN" altLang="en-US" sz="3200" b="1" kern="1200" cap="none" spc="0" normalizeH="0" baseline="0" noProof="1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</p:txBody>
      </p:sp>
      <p:sp>
        <p:nvSpPr>
          <p:cNvPr id="40977" name="矩形 40976"/>
          <p:cNvSpPr/>
          <p:nvPr/>
        </p:nvSpPr>
        <p:spPr>
          <a:xfrm>
            <a:off x="7212013" y="5479415"/>
            <a:ext cx="4200525" cy="5238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92500" lnSpcReduction="20000"/>
          </a:bodyPr>
          <a:lstStyle/>
          <a:p>
            <a:pPr algn="ctr"/>
            <a:r>
              <a:rPr lang="zh-CN" altLang="en-US" sz="3600" b="1" dirty="0">
                <a:ln w="12700" cap="flat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gradFill rotWithShape="0">
                  <a:gsLst>
                    <a:gs pos="0">
                      <a:srgbClr val="A603AB">
                        <a:alpha val="100000"/>
                      </a:srgbClr>
                    </a:gs>
                    <a:gs pos="12000">
                      <a:srgbClr val="E81766">
                        <a:alpha val="100000"/>
                      </a:srgbClr>
                    </a:gs>
                    <a:gs pos="27000">
                      <a:srgbClr val="EE3F17">
                        <a:alpha val="100000"/>
                      </a:srgbClr>
                    </a:gs>
                    <a:gs pos="48000">
                      <a:srgbClr val="FFFF00">
                        <a:alpha val="100000"/>
                      </a:srgbClr>
                    </a:gs>
                    <a:gs pos="64999">
                      <a:srgbClr val="1A8D48">
                        <a:alpha val="100000"/>
                      </a:srgbClr>
                    </a:gs>
                    <a:gs pos="78999">
                      <a:srgbClr val="0819FB">
                        <a:alpha val="100000"/>
                      </a:srgbClr>
                    </a:gs>
                    <a:gs pos="100000">
                      <a:srgbClr val="A603AB">
                        <a:alpha val="100000"/>
                      </a:srgbClr>
                    </a:gs>
                  </a:gsLst>
                  <a:lin ang="0" scaled="1"/>
                </a:gradFill>
                <a:effectLst>
                  <a:outerShdw dist="35921" dir="2699999" sy="50000" kx="2115830" algn="bl" rotWithShape="0">
                    <a:srgbClr val="C0C0C0">
                      <a:alpha val="80000"/>
                    </a:srgbClr>
                  </a:outerShdw>
                </a:effectLst>
                <a:latin typeface="迷你简古隶" charset="0"/>
                <a:ea typeface="迷你简古隶" charset="0"/>
              </a:rPr>
              <a:t>法拉第电磁感应定律</a:t>
            </a:r>
          </a:p>
        </p:txBody>
      </p:sp>
      <p:graphicFrame>
        <p:nvGraphicFramePr>
          <p:cNvPr id="43020" name="对象 43019"/>
          <p:cNvGraphicFramePr>
            <a:graphicFrameLocks noChangeAspect="1"/>
          </p:cNvGraphicFramePr>
          <p:nvPr/>
        </p:nvGraphicFramePr>
        <p:xfrm>
          <a:off x="4346888" y="1634808"/>
          <a:ext cx="1061566" cy="1024502"/>
        </p:xfrm>
        <a:graphic>
          <a:graphicData uri="http://schemas.openxmlformats.org/presentationml/2006/ole">
            <p:oleObj spid="_x0000_s1039" r:id="rId5" imgW="291960" imgH="393480" progId="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9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9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  <p:cond evt="onBegin" delay="0">
                          <p:tn val="19"/>
                        </p:cond>
                      </p:stCondLst>
                      <p:childTnLst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  <p:cond evt="onBegin" delay="0">
                          <p:tn val="25"/>
                        </p:cond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  <p:cond evt="onBegin" delay="0">
                          <p:tn val="31"/>
                        </p:cond>
                      </p:stCondLst>
                      <p:childTnLst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  <p:cond evt="onBegin" delay="0">
                          <p:tn val="53"/>
                        </p:cond>
                      </p:stCondLst>
                      <p:childTnLst>
                        <p:par>
                          <p:cTn id="5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8" dur="80"/>
                                        <p:tgtEl>
                                          <p:spTgt spid="409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9" dur="80"/>
                                        <p:tgtEl>
                                          <p:spTgt spid="409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80"/>
                                        <p:tgtEl>
                                          <p:spTgt spid="409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  <p:cond evt="onBegin" delay="0">
                          <p:tn val="60"/>
                        </p:cond>
                      </p:stCondLst>
                      <p:childTnLst>
                        <p:par>
                          <p:cTn id="6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0969" grpId="0" animBg="1"/>
      <p:bldP spid="5" grpId="0"/>
      <p:bldP spid="4097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文本框 43009"/>
          <p:cNvSpPr txBox="1"/>
          <p:nvPr/>
        </p:nvSpPr>
        <p:spPr>
          <a:xfrm>
            <a:off x="327660" y="1183005"/>
            <a:ext cx="11394440" cy="497205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1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、内容：电路中感应电动势的大小，跟穿过这一电路的磁通量变化率成正比．</a:t>
            </a:r>
          </a:p>
        </p:txBody>
      </p:sp>
      <p:sp>
        <p:nvSpPr>
          <p:cNvPr id="10242" name="文本框 43010"/>
          <p:cNvSpPr txBox="1"/>
          <p:nvPr/>
        </p:nvSpPr>
        <p:spPr>
          <a:xfrm>
            <a:off x="428308" y="314325"/>
            <a:ext cx="4824412" cy="768350"/>
          </a:xfrm>
          <a:prstGeom prst="rect">
            <a:avLst/>
          </a:prstGeom>
          <a:solidFill>
            <a:srgbClr val="99CC00">
              <a:alpha val="39999"/>
            </a:srgbClr>
          </a:solidFill>
          <a:ln w="57150" cap="flat" cmpd="sng">
            <a:pattFill prst="lgCheck">
              <a:fgClr>
                <a:srgbClr val="FF6600"/>
              </a:fgClr>
              <a:bgClr>
                <a:srgbClr val="FFFFFF"/>
              </a:bgClr>
            </a:patt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>
                <a:solidFill>
                  <a:srgbClr val="FF00FF"/>
                </a:solidFill>
                <a:latin typeface="Times New Roman" panose="02020603050405020304" pitchFamily="18" charset="0"/>
                <a:ea typeface="楷体_GB2312" pitchFamily="49" charset="-122"/>
              </a:rPr>
              <a:t>法拉第电磁感应定律</a:t>
            </a:r>
            <a:r>
              <a:rPr lang="zh-CN" altLang="en-US" sz="4400" b="1">
                <a:solidFill>
                  <a:srgbClr val="FF00FF"/>
                </a:solidFill>
                <a:latin typeface="Times New Roman" panose="02020603050405020304" pitchFamily="18" charset="0"/>
                <a:ea typeface="楷体_GB2312" pitchFamily="49" charset="-122"/>
              </a:rPr>
              <a:t>：</a:t>
            </a:r>
          </a:p>
        </p:txBody>
      </p:sp>
      <p:sp>
        <p:nvSpPr>
          <p:cNvPr id="43012" name="文本框 43011"/>
          <p:cNvSpPr txBox="1"/>
          <p:nvPr/>
        </p:nvSpPr>
        <p:spPr>
          <a:xfrm>
            <a:off x="921385" y="1680210"/>
            <a:ext cx="26466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</a:t>
            </a:r>
            <a:r>
              <a:rPr lang="zh-CN" altLang="en-US" sz="24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、数学表达式</a:t>
            </a:r>
          </a:p>
        </p:txBody>
      </p:sp>
      <p:sp>
        <p:nvSpPr>
          <p:cNvPr id="43014" name="文本框 43013"/>
          <p:cNvSpPr txBox="1"/>
          <p:nvPr/>
        </p:nvSpPr>
        <p:spPr>
          <a:xfrm>
            <a:off x="991870" y="3414395"/>
            <a:ext cx="10208260" cy="953135"/>
          </a:xfrm>
          <a:prstGeom prst="rect">
            <a:avLst/>
          </a:prstGeom>
          <a:solidFill>
            <a:srgbClr val="0000FF"/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为获得更大电动势，常采用</a:t>
            </a:r>
            <a:r>
              <a:rPr lang="en-US" altLang="zh-CN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匝线圈，则相当于有</a:t>
            </a:r>
            <a:r>
              <a:rPr lang="en-US" altLang="zh-CN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个电源串联，总电动势为：</a:t>
            </a:r>
          </a:p>
        </p:txBody>
      </p:sp>
      <p:graphicFrame>
        <p:nvGraphicFramePr>
          <p:cNvPr id="43015" name="对象 43014"/>
          <p:cNvGraphicFramePr>
            <a:graphicFrameLocks noChangeAspect="1"/>
          </p:cNvGraphicFramePr>
          <p:nvPr/>
        </p:nvGraphicFramePr>
        <p:xfrm>
          <a:off x="1563211" y="4567872"/>
          <a:ext cx="2554605" cy="1130300"/>
        </p:xfrm>
        <a:graphic>
          <a:graphicData uri="http://schemas.openxmlformats.org/presentationml/2006/ole">
            <p:oleObj spid="_x0000_s24580" r:id="rId3" imgW="647419" imgH="393529" progId="">
              <p:embed/>
            </p:oleObj>
          </a:graphicData>
        </a:graphic>
      </p:graphicFrame>
      <p:sp>
        <p:nvSpPr>
          <p:cNvPr id="43016" name="文本框 43015"/>
          <p:cNvSpPr txBox="1"/>
          <p:nvPr/>
        </p:nvSpPr>
        <p:spPr>
          <a:xfrm>
            <a:off x="1049655" y="5906770"/>
            <a:ext cx="913892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等线"/>
                <a:ea typeface="等线" panose="02010600030101010101" charset="-122"/>
                <a:cs typeface="仿宋" panose="02010609060101010101" charset="-122"/>
              </a:rPr>
              <a:t>注意：</a:t>
            </a:r>
            <a:r>
              <a:rPr lang="en-US"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E</a:t>
            </a:r>
            <a:r>
              <a:rPr lang="zh-CN" altLang="en-US"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是标量，但有方向，与电源内部电流方向一至。</a:t>
            </a:r>
          </a:p>
        </p:txBody>
      </p:sp>
      <p:sp>
        <p:nvSpPr>
          <p:cNvPr id="10249" name="文本框 43017"/>
          <p:cNvSpPr txBox="1"/>
          <p:nvPr/>
        </p:nvSpPr>
        <p:spPr>
          <a:xfrm>
            <a:off x="3749040" y="2302510"/>
            <a:ext cx="201358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采用国际单位时</a:t>
            </a:r>
          </a:p>
        </p:txBody>
      </p:sp>
      <p:graphicFrame>
        <p:nvGraphicFramePr>
          <p:cNvPr id="43019" name="对象 43018"/>
          <p:cNvGraphicFramePr>
            <a:graphicFrameLocks noChangeAspect="1"/>
          </p:cNvGraphicFramePr>
          <p:nvPr/>
        </p:nvGraphicFramePr>
        <p:xfrm>
          <a:off x="1954371" y="2208530"/>
          <a:ext cx="1655445" cy="965200"/>
        </p:xfrm>
        <a:graphic>
          <a:graphicData uri="http://schemas.openxmlformats.org/presentationml/2006/ole">
            <p:oleObj spid="_x0000_s24579" r:id="rId4" imgW="571320" imgH="393480" progId="">
              <p:embed/>
            </p:oleObj>
          </a:graphicData>
        </a:graphic>
      </p:graphicFrame>
      <p:graphicFrame>
        <p:nvGraphicFramePr>
          <p:cNvPr id="43020" name="对象 43019"/>
          <p:cNvGraphicFramePr>
            <a:graphicFrameLocks noChangeAspect="1"/>
          </p:cNvGraphicFramePr>
          <p:nvPr/>
        </p:nvGraphicFramePr>
        <p:xfrm>
          <a:off x="5901849" y="2283778"/>
          <a:ext cx="1799590" cy="930275"/>
        </p:xfrm>
        <a:graphic>
          <a:graphicData uri="http://schemas.openxmlformats.org/presentationml/2006/ole">
            <p:oleObj spid="_x0000_s24578" r:id="rId5" imgW="545760" imgH="393480" progId="">
              <p:embed/>
            </p:oleObj>
          </a:graphicData>
        </a:graphic>
      </p:graphicFrame>
      <p:sp>
        <p:nvSpPr>
          <p:cNvPr id="43021" name="右箭头 43020"/>
          <p:cNvSpPr/>
          <p:nvPr/>
        </p:nvSpPr>
        <p:spPr>
          <a:xfrm>
            <a:off x="3681730" y="2569210"/>
            <a:ext cx="2023110" cy="360045"/>
          </a:xfrm>
          <a:prstGeom prst="rightArrow">
            <a:avLst>
              <a:gd name="adj1" fmla="val 50000"/>
              <a:gd name="adj2" fmla="val 29950"/>
            </a:avLst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025" name="右箭头 43024"/>
          <p:cNvSpPr/>
          <p:nvPr/>
        </p:nvSpPr>
        <p:spPr>
          <a:xfrm>
            <a:off x="4218825" y="5011238"/>
            <a:ext cx="792163" cy="287338"/>
          </a:xfrm>
          <a:prstGeom prst="rightArrow">
            <a:avLst>
              <a:gd name="adj1" fmla="val 50000"/>
              <a:gd name="adj2" fmla="val 68909"/>
            </a:avLst>
          </a:prstGeom>
          <a:solidFill>
            <a:srgbClr val="FF66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026" name="矩形 43025"/>
          <p:cNvSpPr/>
          <p:nvPr/>
        </p:nvSpPr>
        <p:spPr>
          <a:xfrm>
            <a:off x="5111997" y="4975724"/>
            <a:ext cx="2936875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82500" lnSpcReduction="20000"/>
          </a:bodyPr>
          <a:lstStyle/>
          <a:p>
            <a:pPr algn="ctr"/>
            <a:r>
              <a:rPr lang="zh-CN" altLang="en-US" sz="3600"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适用任何感应现象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900035" y="2569210"/>
            <a:ext cx="11010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单位：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8905399" y="2283778"/>
          <a:ext cx="1718310" cy="930275"/>
        </p:xfrm>
        <a:graphic>
          <a:graphicData uri="http://schemas.openxmlformats.org/presentationml/2006/ole">
            <p:oleObj spid="_x0000_s24577" r:id="rId6" imgW="520560" imgH="393480" progId="">
              <p:embed/>
            </p:oleObj>
          </a:graphicData>
        </a:graphic>
      </p:graphicFrame>
      <p:sp>
        <p:nvSpPr>
          <p:cNvPr id="5" name="线形标注 1(带强调线) 4"/>
          <p:cNvSpPr/>
          <p:nvPr/>
        </p:nvSpPr>
        <p:spPr>
          <a:xfrm>
            <a:off x="8905399" y="4567872"/>
            <a:ext cx="2942612" cy="1338898"/>
          </a:xfrm>
          <a:prstGeom prst="accentCallout1">
            <a:avLst>
              <a:gd name="adj1" fmla="val 18750"/>
              <a:gd name="adj2" fmla="val -8333"/>
              <a:gd name="adj3" fmla="val 15911"/>
              <a:gd name="adj4" fmla="val -162094"/>
            </a:avLst>
          </a:prstGeom>
          <a:ln w="38100">
            <a:headEnd type="none" w="med" len="med"/>
            <a:tailEnd type="triangl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schemeClr val="tx1"/>
                </a:solidFill>
                <a:latin typeface="仿宋" panose="02010609060101010101" charset="-122"/>
                <a:ea typeface="等线"/>
              </a:rPr>
              <a:t>该式求出的是</a:t>
            </a:r>
            <a:r>
              <a:rPr lang="zh-CN" altLang="en-US" sz="2400" b="1" dirty="0">
                <a:solidFill>
                  <a:schemeClr val="tx1"/>
                </a:solidFill>
                <a:latin typeface="仿宋" panose="02010609060101010101" charset="-122"/>
                <a:ea typeface="等线"/>
                <a:cs typeface="Times New Roman" panose="02020603050405020304" pitchFamily="18" charset="0"/>
              </a:rPr>
              <a:t>Δ</a:t>
            </a:r>
            <a:r>
              <a:rPr lang="en-US" altLang="zh-CN" sz="2400" b="1" dirty="0">
                <a:solidFill>
                  <a:schemeClr val="tx1"/>
                </a:solidFill>
                <a:latin typeface="仿宋" panose="02010609060101010101" charset="-122"/>
                <a:ea typeface="等线"/>
                <a:cs typeface="Times New Roman" panose="02020603050405020304" pitchFamily="18" charset="0"/>
              </a:rPr>
              <a:t>t</a:t>
            </a:r>
            <a:r>
              <a:rPr lang="zh-CN" altLang="en-US" sz="2400" b="1" dirty="0">
                <a:solidFill>
                  <a:schemeClr val="tx1"/>
                </a:solidFill>
                <a:latin typeface="仿宋" panose="02010609060101010101" charset="-122"/>
                <a:ea typeface="等线"/>
                <a:cs typeface="Times New Roman" panose="02020603050405020304" pitchFamily="18" charset="0"/>
              </a:rPr>
              <a:t>时间内的电动势，所以也称：平均</a:t>
            </a:r>
            <a:r>
              <a:rPr lang="zh-CN" altLang="en-US" sz="2400" b="1" dirty="0" smtClean="0">
                <a:solidFill>
                  <a:schemeClr val="tx1"/>
                </a:solidFill>
                <a:latin typeface="仿宋" panose="02010609060101010101" charset="-122"/>
                <a:ea typeface="等线"/>
                <a:cs typeface="Times New Roman" panose="02020603050405020304" pitchFamily="18" charset="0"/>
              </a:rPr>
              <a:t>电动势</a:t>
            </a:r>
            <a:endParaRPr lang="zh-CN" altLang="en-US" b="1" dirty="0">
              <a:solidFill>
                <a:schemeClr val="tx1"/>
              </a:solidFill>
              <a:ea typeface="等线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  <p:cond evt="onBegin" delay="0">
                          <p:tn val="11"/>
                        </p:cond>
                      </p:stCondLst>
                      <p:childTnLst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  <p:cond evt="onBegin" delay="0">
                          <p:tn val="15"/>
                        </p:cond>
                      </p:stCondLst>
                      <p:childTnLst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4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  <p:cond evt="onBegin" delay="0">
                          <p:tn val="20"/>
                        </p:cond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  <p:cond evt="onBegin" delay="0">
                          <p:tn val="29"/>
                        </p:cond>
                      </p:stCondLst>
                      <p:childTnLst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3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  <p:cond evt="onBegin" delay="0">
                          <p:tn val="35"/>
                        </p:cond>
                      </p:stCondLst>
                      <p:childTnLst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7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770" decel="100000"/>
                                        <p:tgtEl>
                                          <p:spTgt spid="2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4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43" dur="77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4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5" dur="77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4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  <p:cond evt="onBegin" delay="0">
                          <p:tn val="46"/>
                        </p:cond>
                      </p:stCondLst>
                      <p:childTnLst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  <p:cond evt="onBegin" delay="0">
                          <p:tn val="52"/>
                        </p:cond>
                      </p:stCondLst>
                      <p:childTnLst>
                        <p:par>
                          <p:cTn id="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  <p:cond evt="onBegin" delay="0">
                          <p:tn val="58"/>
                        </p:cond>
                      </p:stCondLst>
                      <p:childTnLst>
                        <p:par>
                          <p:cTn id="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  <p:cond evt="onBegin" delay="0">
                          <p:tn val="64"/>
                        </p:cond>
                      </p:stCondLst>
                      <p:childTnLst>
                        <p:par>
                          <p:cTn id="6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3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  <p:cond evt="onBegin" delay="0">
                          <p:tn val="69"/>
                        </p:cond>
                      </p:stCondLst>
                      <p:childTnLst>
                        <p:par>
                          <p:cTn id="7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3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3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3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  <p:cond evt="onBegin" delay="0">
                          <p:tn val="76"/>
                        </p:cond>
                      </p:stCondLst>
                      <p:childTnLst>
                        <p:par>
                          <p:cTn id="7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  <p:cond evt="onBegin" delay="0">
                          <p:tn val="80"/>
                        </p:cond>
                      </p:stCondLst>
                      <p:childTnLst>
                        <p:par>
                          <p:cTn id="8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/>
      <p:bldP spid="10242" grpId="0" animBg="1"/>
      <p:bldP spid="43012" grpId="0"/>
      <p:bldP spid="43014" grpId="0" animBg="1"/>
      <p:bldP spid="43016" grpId="0"/>
      <p:bldP spid="10249" grpId="0"/>
      <p:bldP spid="2" grpId="0"/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3.10 unknown"/>
  <p:tag name="AS_RELEASE_DATE" val="2020.11.30"/>
  <p:tag name="AS_TITLE" val="Aspose.Slides for Java"/>
  <p:tag name="AS_VERSION" val="20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321,&quot;width&quot;:273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321,&quot;width&quot;:2738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275,&quot;width&quot;:273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322,&quot;width&quot;:2738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097.500787401575,&quot;width&quot;:13382.50078740157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830,&quot;width&quot;:610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:r="http://schemas.openxmlformats.org/officeDocument/2006/relationships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:r="http://schemas.openxmlformats.org/officeDocument/2006/relationships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:r="http://schemas.openxmlformats.org/officeDocument/2006/relationships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1427</Words>
  <Application>Aspose.Slides for Java</Application>
  <PresentationFormat>自定义</PresentationFormat>
  <Paragraphs>165</Paragraphs>
  <Slides>20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3" baseType="lpstr">
      <vt:lpstr>Office 主题​​</vt:lpstr>
      <vt:lpstr>公式</vt:lpstr>
      <vt:lpstr>Equation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</vt:vector>
  </TitlesOfParts>
  <Company>学科网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rbm.xkw.com</dc:creator>
  <cp:lastModifiedBy>桑三博客</cp:lastModifiedBy>
  <cp:revision>11</cp:revision>
  <cp:lastPrinted>2022-03-04T15:29:51Z</cp:lastPrinted>
  <dcterms:created xsi:type="dcterms:W3CDTF">2022-03-04T15:29:51Z</dcterms:created>
  <dcterms:modified xsi:type="dcterms:W3CDTF">2022-03-20T15:09:23Z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</Properties>
</file>